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15"/>
  </p:notesMasterIdLst>
  <p:handoutMasterIdLst>
    <p:handoutMasterId r:id="rId116"/>
  </p:handoutMasterIdLst>
  <p:sldIdLst>
    <p:sldId id="261" r:id="rId2"/>
    <p:sldId id="349" r:id="rId3"/>
    <p:sldId id="416" r:id="rId4"/>
    <p:sldId id="448" r:id="rId5"/>
    <p:sldId id="555" r:id="rId6"/>
    <p:sldId id="351" r:id="rId7"/>
    <p:sldId id="417" r:id="rId8"/>
    <p:sldId id="437" r:id="rId9"/>
    <p:sldId id="450" r:id="rId10"/>
    <p:sldId id="451" r:id="rId11"/>
    <p:sldId id="356" r:id="rId12"/>
    <p:sldId id="358" r:id="rId13"/>
    <p:sldId id="457" r:id="rId14"/>
    <p:sldId id="360" r:id="rId15"/>
    <p:sldId id="456" r:id="rId16"/>
    <p:sldId id="361" r:id="rId17"/>
    <p:sldId id="458" r:id="rId18"/>
    <p:sldId id="455" r:id="rId19"/>
    <p:sldId id="362" r:id="rId20"/>
    <p:sldId id="460" r:id="rId21"/>
    <p:sldId id="365" r:id="rId22"/>
    <p:sldId id="525" r:id="rId23"/>
    <p:sldId id="526" r:id="rId24"/>
    <p:sldId id="465" r:id="rId25"/>
    <p:sldId id="467" r:id="rId26"/>
    <p:sldId id="462" r:id="rId27"/>
    <p:sldId id="463" r:id="rId28"/>
    <p:sldId id="464" r:id="rId29"/>
    <p:sldId id="369" r:id="rId30"/>
    <p:sldId id="444" r:id="rId31"/>
    <p:sldId id="527" r:id="rId32"/>
    <p:sldId id="381" r:id="rId33"/>
    <p:sldId id="470" r:id="rId34"/>
    <p:sldId id="383" r:id="rId35"/>
    <p:sldId id="385" r:id="rId36"/>
    <p:sldId id="384" r:id="rId37"/>
    <p:sldId id="387" r:id="rId38"/>
    <p:sldId id="388" r:id="rId39"/>
    <p:sldId id="389" r:id="rId40"/>
    <p:sldId id="471" r:id="rId41"/>
    <p:sldId id="390" r:id="rId42"/>
    <p:sldId id="472" r:id="rId43"/>
    <p:sldId id="394" r:id="rId44"/>
    <p:sldId id="469" r:id="rId45"/>
    <p:sldId id="396" r:id="rId46"/>
    <p:sldId id="397" r:id="rId47"/>
    <p:sldId id="468" r:id="rId48"/>
    <p:sldId id="371" r:id="rId49"/>
    <p:sldId id="474" r:id="rId50"/>
    <p:sldId id="475" r:id="rId51"/>
    <p:sldId id="476" r:id="rId52"/>
    <p:sldId id="478" r:id="rId53"/>
    <p:sldId id="477" r:id="rId54"/>
    <p:sldId id="445" r:id="rId55"/>
    <p:sldId id="380" r:id="rId56"/>
    <p:sldId id="479" r:id="rId57"/>
    <p:sldId id="480" r:id="rId58"/>
    <p:sldId id="556" r:id="rId59"/>
    <p:sldId id="408" r:id="rId60"/>
    <p:sldId id="410" r:id="rId61"/>
    <p:sldId id="409" r:id="rId62"/>
    <p:sldId id="411" r:id="rId63"/>
    <p:sldId id="412" r:id="rId64"/>
    <p:sldId id="413" r:id="rId65"/>
    <p:sldId id="414" r:id="rId66"/>
    <p:sldId id="267" r:id="rId67"/>
    <p:sldId id="483" r:id="rId68"/>
    <p:sldId id="484" r:id="rId69"/>
    <p:sldId id="485" r:id="rId70"/>
    <p:sldId id="486" r:id="rId71"/>
    <p:sldId id="487" r:id="rId72"/>
    <p:sldId id="488" r:id="rId73"/>
    <p:sldId id="489" r:id="rId74"/>
    <p:sldId id="490" r:id="rId75"/>
    <p:sldId id="491" r:id="rId76"/>
    <p:sldId id="493" r:id="rId77"/>
    <p:sldId id="494" r:id="rId78"/>
    <p:sldId id="495" r:id="rId79"/>
    <p:sldId id="496" r:id="rId80"/>
    <p:sldId id="497" r:id="rId81"/>
    <p:sldId id="545" r:id="rId82"/>
    <p:sldId id="432" r:id="rId83"/>
    <p:sldId id="498" r:id="rId84"/>
    <p:sldId id="499" r:id="rId85"/>
    <p:sldId id="500" r:id="rId86"/>
    <p:sldId id="285" r:id="rId87"/>
    <p:sldId id="345" r:id="rId88"/>
    <p:sldId id="419" r:id="rId89"/>
    <p:sldId id="502" r:id="rId90"/>
    <p:sldId id="287" r:id="rId91"/>
    <p:sldId id="289" r:id="rId92"/>
    <p:sldId id="325" r:id="rId93"/>
    <p:sldId id="503" r:id="rId94"/>
    <p:sldId id="439" r:id="rId95"/>
    <p:sldId id="290" r:id="rId96"/>
    <p:sldId id="327" r:id="rId97"/>
    <p:sldId id="504" r:id="rId98"/>
    <p:sldId id="505" r:id="rId99"/>
    <p:sldId id="508" r:id="rId100"/>
    <p:sldId id="509" r:id="rId101"/>
    <p:sldId id="510" r:id="rId102"/>
    <p:sldId id="511" r:id="rId103"/>
    <p:sldId id="333" r:id="rId104"/>
    <p:sldId id="513" r:id="rId105"/>
    <p:sldId id="517" r:id="rId106"/>
    <p:sldId id="518" r:id="rId107"/>
    <p:sldId id="514" r:id="rId108"/>
    <p:sldId id="549" r:id="rId109"/>
    <p:sldId id="515" r:id="rId110"/>
    <p:sldId id="516" r:id="rId111"/>
    <p:sldId id="512" r:id="rId112"/>
    <p:sldId id="520" r:id="rId113"/>
    <p:sldId id="553" r:id="rId114"/>
  </p:sldIdLst>
  <p:sldSz cx="9144000" cy="6858000" type="screen4x3"/>
  <p:notesSz cx="6648450" cy="9782175"/>
  <p:defaultTex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华文行楷" panose="02010800040101010101" pitchFamily="2" charset="-122"/>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华文行楷" panose="02010800040101010101" pitchFamily="2" charset="-122"/>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华文行楷" panose="02010800040101010101" pitchFamily="2" charset="-122"/>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华文行楷" panose="02010800040101010101" pitchFamily="2" charset="-122"/>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华文行楷" panose="02010800040101010101" pitchFamily="2" charset="-122"/>
        <a:cs typeface="+mn-cs"/>
      </a:defRPr>
    </a:lvl5pPr>
    <a:lvl6pPr marL="2286000" algn="l" defTabSz="914400" rtl="0" eaLnBrk="1" latinLnBrk="0" hangingPunct="1">
      <a:defRPr sz="2400" b="1" kern="1200">
        <a:solidFill>
          <a:schemeClr val="tx1"/>
        </a:solidFill>
        <a:latin typeface="Times New Roman" panose="02020603050405020304" pitchFamily="18" charset="0"/>
        <a:ea typeface="华文行楷" panose="02010800040101010101" pitchFamily="2" charset="-122"/>
        <a:cs typeface="+mn-cs"/>
      </a:defRPr>
    </a:lvl6pPr>
    <a:lvl7pPr marL="2743200" algn="l" defTabSz="914400" rtl="0" eaLnBrk="1" latinLnBrk="0" hangingPunct="1">
      <a:defRPr sz="2400" b="1" kern="1200">
        <a:solidFill>
          <a:schemeClr val="tx1"/>
        </a:solidFill>
        <a:latin typeface="Times New Roman" panose="02020603050405020304" pitchFamily="18" charset="0"/>
        <a:ea typeface="华文行楷" panose="02010800040101010101" pitchFamily="2" charset="-122"/>
        <a:cs typeface="+mn-cs"/>
      </a:defRPr>
    </a:lvl7pPr>
    <a:lvl8pPr marL="3200400" algn="l" defTabSz="914400" rtl="0" eaLnBrk="1" latinLnBrk="0" hangingPunct="1">
      <a:defRPr sz="2400" b="1" kern="1200">
        <a:solidFill>
          <a:schemeClr val="tx1"/>
        </a:solidFill>
        <a:latin typeface="Times New Roman" panose="02020603050405020304" pitchFamily="18" charset="0"/>
        <a:ea typeface="华文行楷" panose="02010800040101010101" pitchFamily="2" charset="-122"/>
        <a:cs typeface="+mn-cs"/>
      </a:defRPr>
    </a:lvl8pPr>
    <a:lvl9pPr marL="3657600" algn="l" defTabSz="914400" rtl="0" eaLnBrk="1" latinLnBrk="0" hangingPunct="1">
      <a:defRPr sz="2400" b="1" kern="1200">
        <a:solidFill>
          <a:schemeClr val="tx1"/>
        </a:solidFill>
        <a:latin typeface="Times New Roman" panose="02020603050405020304" pitchFamily="18" charset="0"/>
        <a:ea typeface="华文行楷"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00"/>
    <a:srgbClr val="663300"/>
    <a:srgbClr val="FF0000"/>
    <a:srgbClr val="894400"/>
    <a:srgbClr val="996600"/>
    <a:srgbClr val="FF9900"/>
    <a:srgbClr val="A45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04" autoAdjust="0"/>
    <p:restoredTop sz="95244" autoAdjust="0"/>
  </p:normalViewPr>
  <p:slideViewPr>
    <p:cSldViewPr>
      <p:cViewPr varScale="1">
        <p:scale>
          <a:sx n="86" d="100"/>
          <a:sy n="86" d="100"/>
        </p:scale>
        <p:origin x="197" y="6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364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42.wmf"/><Relationship Id="rId1" Type="http://schemas.openxmlformats.org/officeDocument/2006/relationships/image" Target="../media/image29.wmf"/><Relationship Id="rId4"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AU"/>
          </a:p>
        </p:txBody>
      </p:sp>
      <p:sp>
        <p:nvSpPr>
          <p:cNvPr id="71683" name="Rectangle 3"/>
          <p:cNvSpPr>
            <a:spLocks noGrp="1" noChangeArrowheads="1"/>
          </p:cNvSpPr>
          <p:nvPr>
            <p:ph type="dt" sz="quarter" idx="1"/>
          </p:nvPr>
        </p:nvSpPr>
        <p:spPr bwMode="auto">
          <a:xfrm>
            <a:off x="373380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AU"/>
          </a:p>
        </p:txBody>
      </p:sp>
      <p:sp>
        <p:nvSpPr>
          <p:cNvPr id="71684" name="Rectangle 4"/>
          <p:cNvSpPr>
            <a:spLocks noGrp="1" noChangeArrowheads="1"/>
          </p:cNvSpPr>
          <p:nvPr>
            <p:ph type="ftr" sz="quarter" idx="2"/>
          </p:nvPr>
        </p:nvSpPr>
        <p:spPr bwMode="auto">
          <a:xfrm>
            <a:off x="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AU"/>
          </a:p>
        </p:txBody>
      </p:sp>
      <p:sp>
        <p:nvSpPr>
          <p:cNvPr id="71685" name="Rectangle 5"/>
          <p:cNvSpPr>
            <a:spLocks noGrp="1" noChangeArrowheads="1"/>
          </p:cNvSpPr>
          <p:nvPr>
            <p:ph type="sldNum" sz="quarter" idx="3"/>
          </p:nvPr>
        </p:nvSpPr>
        <p:spPr bwMode="auto">
          <a:xfrm>
            <a:off x="373380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E995B8F2-F00C-4B5D-802C-2938D769259A}" type="slidenum">
              <a:rPr lang="en-AU" altLang="zh-CN"/>
              <a:pPr>
                <a:defRPr/>
              </a:pPr>
              <a:t>‹#›</a:t>
            </a:fld>
            <a:endParaRPr lang="en-AU"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nSpc>
                <a:spcPct val="80000"/>
              </a:lnSpc>
              <a:buFont typeface="Wingdings" panose="05000000000000000000" pitchFamily="2" charset="2"/>
              <a:buNone/>
            </a:pPr>
            <a:endParaRPr lang="zh-CN" altLang="en-US" sz="800" dirty="0"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682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703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723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744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1812445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764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0" b="1" dirty="0"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785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0" i="0" kern="1200" dirty="0" smtClean="0">
              <a:solidFill>
                <a:schemeClr val="tx1"/>
              </a:solidFill>
              <a:effectLst/>
              <a:latin typeface="Times New Roman" pitchFamily="18" charset="0"/>
              <a:ea typeface="+mn-ea"/>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805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sz="1200" b="0" i="0" kern="1200" dirty="0" smtClean="0">
              <a:solidFill>
                <a:schemeClr val="tx1"/>
              </a:solidFill>
              <a:effectLst/>
              <a:latin typeface="Times New Roman" pitchFamily="18" charset="0"/>
              <a:ea typeface="+mn-ea"/>
              <a:cs typeface="+mn-cs"/>
            </a:endParaRPr>
          </a:p>
          <a:p>
            <a:endParaRPr lang="zh-CN" altLang="en-US" dirty="0"/>
          </a:p>
        </p:txBody>
      </p:sp>
    </p:spTree>
    <p:extLst>
      <p:ext uri="{BB962C8B-B14F-4D97-AF65-F5344CB8AC3E}">
        <p14:creationId xmlns:p14="http://schemas.microsoft.com/office/powerpoint/2010/main" val="349767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75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57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98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29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pPr>
            <a:endParaRPr lang="zh-CN" altLang="en-US" sz="90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52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93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90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pPr>
            <a:endParaRPr lang="en-US" altLang="zh-CN" sz="800"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70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olidFill>
                <a:srgbClr val="00FF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000" dirty="0" smtClean="0">
              <a:solidFill>
                <a:srgbClr val="00FF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95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100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57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endParaRPr lang="zh-CN"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b="1" dirty="0" smtClean="0">
              <a:solidFill>
                <a:srgbClr val="00FF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59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latin typeface="Arial" panose="020B0604020202020204" pitchFamily="34" charset="0"/>
            </a:endParaRPr>
          </a:p>
          <a:p>
            <a:endParaRPr lang="zh-CN"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smtClean="0"/>
          </a:p>
        </p:txBody>
      </p:sp>
    </p:spTree>
    <p:extLst>
      <p:ext uri="{BB962C8B-B14F-4D97-AF65-F5344CB8AC3E}">
        <p14:creationId xmlns:p14="http://schemas.microsoft.com/office/powerpoint/2010/main" val="1292455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zh-CN" altLang="en-US" sz="100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1" fontAlgn="base" latinLnBrk="0" hangingPunct="1">
              <a:lnSpc>
                <a:spcPct val="90000"/>
              </a:lnSpc>
              <a:spcBef>
                <a:spcPct val="30000"/>
              </a:spcBef>
              <a:spcAft>
                <a:spcPct val="0"/>
              </a:spcAft>
              <a:buClrTx/>
              <a:buSzTx/>
              <a:buFontTx/>
              <a:buNone/>
              <a:tabLst/>
              <a:defRPr/>
            </a:pPr>
            <a:endParaRPr lang="zh-CN" altLang="en-US" sz="1000" dirty="0" smtClean="0">
              <a:sym typeface="Wingdings" panose="05000000000000000000" pitchFamily="2" charset="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51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92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90000"/>
              </a:lnSpc>
              <a:spcBef>
                <a:spcPct val="30000"/>
              </a:spcBef>
              <a:spcAft>
                <a:spcPct val="0"/>
              </a:spcAft>
              <a:buClrTx/>
              <a:buSzTx/>
              <a:buFontTx/>
              <a:buNone/>
              <a:tabLst/>
              <a:defRPr/>
            </a:pPr>
            <a:endParaRPr lang="zh-CN" altLang="en-US" dirty="0" smtClean="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54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74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95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lvl="1"/>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46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1177752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25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07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93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extLst>
      <p:ext uri="{BB962C8B-B14F-4D97-AF65-F5344CB8AC3E}">
        <p14:creationId xmlns:p14="http://schemas.microsoft.com/office/powerpoint/2010/main" val="29004014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600" dirty="0" smtClean="0"/>
              <a:t>           </a:t>
            </a:r>
            <a:endParaRPr lang="en-US" altLang="zh-CN" sz="1600"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xfrm>
            <a:off x="665163" y="4646613"/>
            <a:ext cx="5318125" cy="4402137"/>
          </a:xfrm>
          <a:prstGeom prst="rect">
            <a:avLst/>
          </a:prstGeom>
          <a:ln>
            <a:miter lim="800000"/>
            <a:headEnd/>
            <a:tailEnd/>
          </a:ln>
        </p:spPr>
        <p:txBody>
          <a:bodyPr/>
          <a:lstStyle/>
          <a:p>
            <a:pPr>
              <a:defRPr/>
            </a:pPr>
            <a:endParaRPr lang="zh-CN" alt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32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53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73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94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21022921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25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45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66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86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27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48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68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88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34666953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50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40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70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91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chemeClr val="bg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lang="zh-CN" altLang="en-US" dirty="0" smtClean="0">
              <a:solidFill>
                <a:srgbClr val="00FF00"/>
              </a:solidFill>
              <a:latin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314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400" dirty="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olidFill>
                <a:srgbClr val="00FF00"/>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396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FF9900"/>
              </a:solidFill>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16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98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19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0" dirty="0" smtClean="0">
              <a:solidFill>
                <a:srgbClr val="00FF00"/>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39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60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80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641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762000" y="838200"/>
            <a:ext cx="7772400" cy="1447800"/>
          </a:xfrm>
        </p:spPr>
        <p:txBody>
          <a:bodyPr/>
          <a:lstStyle>
            <a:lvl1pPr algn="ctr">
              <a:defRPr sz="9600" u="none">
                <a:ea typeface="华文行楷" pitchFamily="2" charset="-122"/>
              </a:defRPr>
            </a:lvl1pPr>
          </a:lstStyle>
          <a:p>
            <a:r>
              <a:rPr lang="zh-CN" altLang="en-US"/>
              <a:t>单击此处编辑母版标题样式</a:t>
            </a:r>
          </a:p>
        </p:txBody>
      </p:sp>
      <p:sp>
        <p:nvSpPr>
          <p:cNvPr id="101379" name="Rectangle 3"/>
          <p:cNvSpPr>
            <a:spLocks noGrp="1" noChangeArrowheads="1"/>
          </p:cNvSpPr>
          <p:nvPr>
            <p:ph type="subTitle" idx="1"/>
          </p:nvPr>
        </p:nvSpPr>
        <p:spPr>
          <a:xfrm>
            <a:off x="685800" y="2286000"/>
            <a:ext cx="7924800" cy="3429000"/>
          </a:xfrm>
        </p:spPr>
        <p:txBody>
          <a:bodyPr/>
          <a:lstStyle>
            <a:lvl1pPr marL="0" indent="0" algn="ctr">
              <a:buFont typeface="Wingdings" pitchFamily="2" charset="2"/>
              <a:buNone/>
              <a:defRPr sz="4800"/>
            </a:lvl1pPr>
          </a:lstStyle>
          <a:p>
            <a:r>
              <a:rPr lang="zh-CN" altLang="en-US"/>
              <a:t>单击此处编辑母版副标题样式</a:t>
            </a:r>
          </a:p>
        </p:txBody>
      </p:sp>
      <p:sp>
        <p:nvSpPr>
          <p:cNvPr id="4" name="Rectangle 4"/>
          <p:cNvSpPr>
            <a:spLocks noGrp="1" noChangeArrowheads="1"/>
          </p:cNvSpPr>
          <p:nvPr>
            <p:ph type="ftr" sz="quarter" idx="10"/>
          </p:nvPr>
        </p:nvSpPr>
        <p:spPr>
          <a:xfrm>
            <a:off x="3124200" y="6248400"/>
            <a:ext cx="2895600" cy="457200"/>
          </a:xfrm>
        </p:spPr>
        <p:txBody>
          <a:bodyPr/>
          <a:lstStyle>
            <a:lvl1pPr>
              <a:defRPr>
                <a:solidFill>
                  <a:schemeClr val="tx1"/>
                </a:solidFill>
                <a:latin typeface="Times New Roman" pitchFamily="18" charset="0"/>
              </a:defRPr>
            </a:lvl1pPr>
          </a:lstStyle>
          <a:p>
            <a:pPr>
              <a:defRPr/>
            </a:pPr>
            <a:endParaRPr lang="en-US" altLang="zh-CN"/>
          </a:p>
        </p:txBody>
      </p:sp>
      <p:sp>
        <p:nvSpPr>
          <p:cNvPr id="5" name="Rectangle 5"/>
          <p:cNvSpPr>
            <a:spLocks noGrp="1" noChangeArrowheads="1"/>
          </p:cNvSpPr>
          <p:nvPr>
            <p:ph type="sldNum" sz="quarter" idx="11"/>
          </p:nvPr>
        </p:nvSpPr>
        <p:spPr>
          <a:xfrm>
            <a:off x="6553200" y="6248400"/>
            <a:ext cx="1905000" cy="457200"/>
          </a:xfrm>
        </p:spPr>
        <p:txBody>
          <a:bodyPr/>
          <a:lstStyle>
            <a:lvl1pPr>
              <a:defRPr>
                <a:solidFill>
                  <a:schemeClr val="bg1"/>
                </a:solidFill>
                <a:latin typeface="Arial Narrow" panose="020B0606020202030204" pitchFamily="34" charset="0"/>
              </a:defRPr>
            </a:lvl1pPr>
          </a:lstStyle>
          <a:p>
            <a:pPr>
              <a:defRPr/>
            </a:pPr>
            <a:fld id="{A72E682A-A203-4042-8835-350A5D5DA2D8}" type="slidenum">
              <a:rPr lang="zh-CN" altLang="en-US"/>
              <a:pPr>
                <a:defRPr/>
              </a:pPr>
              <a:t>‹#›</a:t>
            </a:fld>
            <a:endParaRPr lang="en-US" altLang="zh-CN">
              <a:solidFill>
                <a:schemeClr val="tx1"/>
              </a:solidFill>
              <a:latin typeface="Times New Roman" panose="02020603050405020304" pitchFamily="18" charset="0"/>
            </a:endParaRPr>
          </a:p>
        </p:txBody>
      </p:sp>
      <p:sp>
        <p:nvSpPr>
          <p:cNvPr id="6" name="Rectangle 8"/>
          <p:cNvSpPr>
            <a:spLocks noGrp="1" noChangeArrowheads="1"/>
          </p:cNvSpPr>
          <p:nvPr>
            <p:ph type="dt" sz="half" idx="12"/>
          </p:nvPr>
        </p:nvSpPr>
        <p:spPr>
          <a:xfrm>
            <a:off x="685800" y="6248400"/>
            <a:ext cx="1905000" cy="457200"/>
          </a:xfrm>
        </p:spPr>
        <p:txBody>
          <a:bodyPr/>
          <a:lstStyle>
            <a:lvl1pPr>
              <a:defRPr/>
            </a:lvl1pPr>
          </a:lstStyle>
          <a:p>
            <a:pPr>
              <a:defRPr/>
            </a:pPr>
            <a:fld id="{E27080DC-FCF2-4648-877D-2C7503C3E4DC}" type="datetime1">
              <a:rPr lang="zh-CN" altLang="en-US"/>
              <a:pPr>
                <a:defRPr/>
              </a:pPr>
              <a:t>2019/4/8</a:t>
            </a:fld>
            <a:endParaRPr lang="en-US" altLang="zh-CN"/>
          </a:p>
        </p:txBody>
      </p:sp>
    </p:spTree>
    <p:extLst>
      <p:ext uri="{BB962C8B-B14F-4D97-AF65-F5344CB8AC3E}">
        <p14:creationId xmlns:p14="http://schemas.microsoft.com/office/powerpoint/2010/main" val="228908533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81811EA8-1100-4B97-A0EE-CECC29087E48}" type="datetime1">
              <a:rPr lang="zh-CN" altLang="en-US"/>
              <a:pPr>
                <a:defRPr/>
              </a:pPr>
              <a:t>2019/4/8</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11472DAD-6301-4865-8A17-2F4995306FBB}" type="slidenum">
              <a:rPr lang="zh-CN" altLang="en-US"/>
              <a:pPr>
                <a:defRPr/>
              </a:pPr>
              <a:t>‹#›</a:t>
            </a:fld>
            <a:endParaRPr lang="en-US" altLang="zh-CN"/>
          </a:p>
        </p:txBody>
      </p:sp>
    </p:spTree>
    <p:extLst>
      <p:ext uri="{BB962C8B-B14F-4D97-AF65-F5344CB8AC3E}">
        <p14:creationId xmlns:p14="http://schemas.microsoft.com/office/powerpoint/2010/main" val="31872625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1638" y="188913"/>
            <a:ext cx="2190750" cy="59769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79388" y="188913"/>
            <a:ext cx="6419850" cy="59769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69CE7E71-23E4-43EE-AC86-0E04A7FDD785}" type="datetime1">
              <a:rPr lang="zh-CN" altLang="en-US"/>
              <a:pPr>
                <a:defRPr/>
              </a:pPr>
              <a:t>2019/4/8</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A3896E49-8F3F-4F33-AD7C-2D9AB97AEB1D}" type="slidenum">
              <a:rPr lang="zh-CN" altLang="en-US"/>
              <a:pPr>
                <a:defRPr/>
              </a:pPr>
              <a:t>‹#›</a:t>
            </a:fld>
            <a:endParaRPr lang="en-US" altLang="zh-CN"/>
          </a:p>
        </p:txBody>
      </p:sp>
    </p:spTree>
    <p:extLst>
      <p:ext uri="{BB962C8B-B14F-4D97-AF65-F5344CB8AC3E}">
        <p14:creationId xmlns:p14="http://schemas.microsoft.com/office/powerpoint/2010/main" val="18079898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B942F531-64E2-4860-ACB4-FBFC58645567}" type="datetime1">
              <a:rPr lang="zh-CN" altLang="en-US"/>
              <a:pPr>
                <a:defRPr/>
              </a:pPr>
              <a:t>2019/4/8</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2D6D367B-F093-4086-AB1F-0F436C6D3860}" type="slidenum">
              <a:rPr lang="zh-CN" altLang="en-US"/>
              <a:pPr>
                <a:defRPr/>
              </a:pPr>
              <a:t>‹#›</a:t>
            </a:fld>
            <a:endParaRPr lang="en-US" altLang="zh-CN"/>
          </a:p>
        </p:txBody>
      </p:sp>
    </p:spTree>
    <p:extLst>
      <p:ext uri="{BB962C8B-B14F-4D97-AF65-F5344CB8AC3E}">
        <p14:creationId xmlns:p14="http://schemas.microsoft.com/office/powerpoint/2010/main" val="78628909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2"/>
          <p:cNvSpPr>
            <a:spLocks noGrp="1" noChangeArrowheads="1"/>
          </p:cNvSpPr>
          <p:nvPr>
            <p:ph type="dt" sz="half" idx="10"/>
          </p:nvPr>
        </p:nvSpPr>
        <p:spPr/>
        <p:txBody>
          <a:bodyPr/>
          <a:lstStyle>
            <a:lvl1pPr>
              <a:defRPr/>
            </a:lvl1pPr>
          </a:lstStyle>
          <a:p>
            <a:pPr>
              <a:defRPr/>
            </a:pPr>
            <a:fld id="{23748470-70ED-4CD4-9F04-29327D176AEA}" type="datetime1">
              <a:rPr lang="zh-CN" altLang="en-US"/>
              <a:pPr>
                <a:defRPr/>
              </a:pPr>
              <a:t>2019/4/8</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108C26CC-DC2C-4DF3-A254-107FC81C49F8}" type="slidenum">
              <a:rPr lang="zh-CN" altLang="en-US"/>
              <a:pPr>
                <a:defRPr/>
              </a:pPr>
              <a:t>‹#›</a:t>
            </a:fld>
            <a:endParaRPr lang="en-US" altLang="zh-CN"/>
          </a:p>
        </p:txBody>
      </p:sp>
    </p:spTree>
    <p:extLst>
      <p:ext uri="{BB962C8B-B14F-4D97-AF65-F5344CB8AC3E}">
        <p14:creationId xmlns:p14="http://schemas.microsoft.com/office/powerpoint/2010/main" val="233121468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79388" y="90805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37088" y="90805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53157A7E-4D46-45FB-9926-EDDE3B3A935A}" type="datetime1">
              <a:rPr lang="zh-CN" altLang="en-US"/>
              <a:pPr>
                <a:defRPr/>
              </a:pPr>
              <a:t>2019/4/8</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9DB6E1A7-3A7D-406F-8BBE-D040E15F5316}" type="slidenum">
              <a:rPr lang="zh-CN" altLang="en-US"/>
              <a:pPr>
                <a:defRPr/>
              </a:pPr>
              <a:t>‹#›</a:t>
            </a:fld>
            <a:endParaRPr lang="en-US" altLang="zh-CN"/>
          </a:p>
        </p:txBody>
      </p:sp>
    </p:spTree>
    <p:extLst>
      <p:ext uri="{BB962C8B-B14F-4D97-AF65-F5344CB8AC3E}">
        <p14:creationId xmlns:p14="http://schemas.microsoft.com/office/powerpoint/2010/main" val="197599897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p:txBody>
          <a:bodyPr/>
          <a:lstStyle>
            <a:lvl1pPr>
              <a:defRPr/>
            </a:lvl1pPr>
          </a:lstStyle>
          <a:p>
            <a:pPr>
              <a:defRPr/>
            </a:pPr>
            <a:fld id="{DFDCBD78-E429-4D6D-A306-6D6745965BAB}" type="datetime1">
              <a:rPr lang="zh-CN" altLang="en-US"/>
              <a:pPr>
                <a:defRPr/>
              </a:pPr>
              <a:t>2019/4/8</a:t>
            </a:fld>
            <a:endParaRPr lang="en-US" altLang="zh-CN"/>
          </a:p>
        </p:txBody>
      </p:sp>
      <p:sp>
        <p:nvSpPr>
          <p:cNvPr id="8" name="Rectangle 13"/>
          <p:cNvSpPr>
            <a:spLocks noGrp="1" noChangeArrowheads="1"/>
          </p:cNvSpPr>
          <p:nvPr>
            <p:ph type="ftr" sz="quarter" idx="11"/>
          </p:nvPr>
        </p:nvSpPr>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p:txBody>
          <a:bodyPr/>
          <a:lstStyle>
            <a:lvl1pPr>
              <a:defRPr/>
            </a:lvl1pPr>
          </a:lstStyle>
          <a:p>
            <a:pPr>
              <a:defRPr/>
            </a:pPr>
            <a:fld id="{A6E6DEC5-30B8-4F12-A380-B5C3E0DEA5B0}" type="slidenum">
              <a:rPr lang="zh-CN" altLang="en-US"/>
              <a:pPr>
                <a:defRPr/>
              </a:pPr>
              <a:t>‹#›</a:t>
            </a:fld>
            <a:endParaRPr lang="en-US" altLang="zh-CN"/>
          </a:p>
        </p:txBody>
      </p:sp>
    </p:spTree>
    <p:extLst>
      <p:ext uri="{BB962C8B-B14F-4D97-AF65-F5344CB8AC3E}">
        <p14:creationId xmlns:p14="http://schemas.microsoft.com/office/powerpoint/2010/main" val="357972844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p:txBody>
          <a:bodyPr/>
          <a:lstStyle>
            <a:lvl1pPr>
              <a:defRPr/>
            </a:lvl1pPr>
          </a:lstStyle>
          <a:p>
            <a:pPr>
              <a:defRPr/>
            </a:pPr>
            <a:fld id="{ECAA3753-2908-4198-9F4E-2EC11138E806}" type="datetime1">
              <a:rPr lang="zh-CN" altLang="en-US"/>
              <a:pPr>
                <a:defRPr/>
              </a:pPr>
              <a:t>2019/4/8</a:t>
            </a:fld>
            <a:endParaRPr lang="en-US" altLang="zh-CN"/>
          </a:p>
        </p:txBody>
      </p:sp>
      <p:sp>
        <p:nvSpPr>
          <p:cNvPr id="4" name="Rectangle 13"/>
          <p:cNvSpPr>
            <a:spLocks noGrp="1" noChangeArrowheads="1"/>
          </p:cNvSpPr>
          <p:nvPr>
            <p:ph type="ftr" sz="quarter" idx="11"/>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p:txBody>
          <a:bodyPr/>
          <a:lstStyle>
            <a:lvl1pPr>
              <a:defRPr/>
            </a:lvl1pPr>
          </a:lstStyle>
          <a:p>
            <a:pPr>
              <a:defRPr/>
            </a:pPr>
            <a:fld id="{304B6A3C-E2B3-4A40-96B1-6BA40B10E9F7}" type="slidenum">
              <a:rPr lang="zh-CN" altLang="en-US"/>
              <a:pPr>
                <a:defRPr/>
              </a:pPr>
              <a:t>‹#›</a:t>
            </a:fld>
            <a:endParaRPr lang="en-US" altLang="zh-CN"/>
          </a:p>
        </p:txBody>
      </p:sp>
    </p:spTree>
    <p:extLst>
      <p:ext uri="{BB962C8B-B14F-4D97-AF65-F5344CB8AC3E}">
        <p14:creationId xmlns:p14="http://schemas.microsoft.com/office/powerpoint/2010/main" val="112799921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pPr>
              <a:defRPr/>
            </a:pPr>
            <a:fld id="{0BAF650D-6246-4590-81AD-E12A7F832820}" type="datetime1">
              <a:rPr lang="zh-CN" altLang="en-US"/>
              <a:pPr>
                <a:defRPr/>
              </a:pPr>
              <a:t>2019/4/8</a:t>
            </a:fld>
            <a:endParaRPr lang="en-US" altLang="zh-CN"/>
          </a:p>
        </p:txBody>
      </p:sp>
      <p:sp>
        <p:nvSpPr>
          <p:cNvPr id="3" name="Rectangle 13"/>
          <p:cNvSpPr>
            <a:spLocks noGrp="1" noChangeArrowheads="1"/>
          </p:cNvSpPr>
          <p:nvPr>
            <p:ph type="ftr" sz="quarter" idx="11"/>
          </p:nvPr>
        </p:nvSpPr>
        <p:spPr/>
        <p:txBody>
          <a:bodyPr/>
          <a:lstStyle>
            <a:lvl1pPr>
              <a:defRPr/>
            </a:lvl1pPr>
          </a:lstStyle>
          <a:p>
            <a:pPr>
              <a:defRPr/>
            </a:pPr>
            <a:endParaRPr lang="en-US" altLang="zh-CN"/>
          </a:p>
        </p:txBody>
      </p:sp>
      <p:sp>
        <p:nvSpPr>
          <p:cNvPr id="4" name="Rectangle 14"/>
          <p:cNvSpPr>
            <a:spLocks noGrp="1" noChangeArrowheads="1"/>
          </p:cNvSpPr>
          <p:nvPr>
            <p:ph type="sldNum" sz="quarter" idx="12"/>
          </p:nvPr>
        </p:nvSpPr>
        <p:spPr/>
        <p:txBody>
          <a:bodyPr/>
          <a:lstStyle>
            <a:lvl1pPr>
              <a:defRPr/>
            </a:lvl1pPr>
          </a:lstStyle>
          <a:p>
            <a:pPr>
              <a:defRPr/>
            </a:pPr>
            <a:fld id="{A11FC396-BDA3-485F-9EB6-506C6F7D4288}" type="slidenum">
              <a:rPr lang="zh-CN" altLang="en-US"/>
              <a:pPr>
                <a:defRPr/>
              </a:pPr>
              <a:t>‹#›</a:t>
            </a:fld>
            <a:endParaRPr lang="en-US" altLang="zh-CN"/>
          </a:p>
        </p:txBody>
      </p:sp>
    </p:spTree>
    <p:extLst>
      <p:ext uri="{BB962C8B-B14F-4D97-AF65-F5344CB8AC3E}">
        <p14:creationId xmlns:p14="http://schemas.microsoft.com/office/powerpoint/2010/main" val="306290470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46A4E6F6-6476-4714-B052-8BB7949BA397}" type="datetime1">
              <a:rPr lang="zh-CN" altLang="en-US"/>
              <a:pPr>
                <a:defRPr/>
              </a:pPr>
              <a:t>2019/4/8</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AD5EE619-C3D8-4C72-9804-566ECDBF5501}" type="slidenum">
              <a:rPr lang="zh-CN" altLang="en-US"/>
              <a:pPr>
                <a:defRPr/>
              </a:pPr>
              <a:t>‹#›</a:t>
            </a:fld>
            <a:endParaRPr lang="en-US" altLang="zh-CN"/>
          </a:p>
        </p:txBody>
      </p:sp>
    </p:spTree>
    <p:extLst>
      <p:ext uri="{BB962C8B-B14F-4D97-AF65-F5344CB8AC3E}">
        <p14:creationId xmlns:p14="http://schemas.microsoft.com/office/powerpoint/2010/main" val="210940142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A2F8A6A6-D7E1-4122-8A9F-BD55489B88E8}" type="datetime1">
              <a:rPr lang="zh-CN" altLang="en-US"/>
              <a:pPr>
                <a:defRPr/>
              </a:pPr>
              <a:t>2019/4/8</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134008C0-CA85-4227-8892-CB3FB1F2B200}" type="slidenum">
              <a:rPr lang="zh-CN" altLang="en-US"/>
              <a:pPr>
                <a:defRPr/>
              </a:pPr>
              <a:t>‹#›</a:t>
            </a:fld>
            <a:endParaRPr lang="en-US" altLang="zh-CN"/>
          </a:p>
        </p:txBody>
      </p:sp>
    </p:spTree>
    <p:extLst>
      <p:ext uri="{BB962C8B-B14F-4D97-AF65-F5344CB8AC3E}">
        <p14:creationId xmlns:p14="http://schemas.microsoft.com/office/powerpoint/2010/main" val="124363849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77836" name="Rectangle 12"/>
          <p:cNvSpPr>
            <a:spLocks noGrp="1" noChangeArrowheads="1"/>
          </p:cNvSpPr>
          <p:nvPr>
            <p:ph type="dt" sz="half" idx="2"/>
          </p:nvPr>
        </p:nvSpPr>
        <p:spPr bwMode="auto">
          <a:xfrm>
            <a:off x="657225"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FF0066"/>
                </a:solidFill>
                <a:latin typeface="+mn-lt"/>
                <a:ea typeface="宋体" pitchFamily="2" charset="-122"/>
              </a:defRPr>
            </a:lvl1pPr>
          </a:lstStyle>
          <a:p>
            <a:pPr>
              <a:defRPr/>
            </a:pPr>
            <a:fld id="{29B6E38C-EC6C-4A95-90DC-5B76DA6E68BE}" type="datetime1">
              <a:rPr lang="zh-CN" altLang="en-US"/>
              <a:pPr>
                <a:defRPr/>
              </a:pPr>
              <a:t>2019/4/8</a:t>
            </a:fld>
            <a:endParaRPr lang="en-US" altLang="zh-CN"/>
          </a:p>
        </p:txBody>
      </p:sp>
      <p:sp>
        <p:nvSpPr>
          <p:cNvPr id="77837" name="Rectangle 13"/>
          <p:cNvSpPr>
            <a:spLocks noGrp="1" noChangeArrowheads="1"/>
          </p:cNvSpPr>
          <p:nvPr>
            <p:ph type="ftr" sz="quarter" idx="3"/>
          </p:nvPr>
        </p:nvSpPr>
        <p:spPr bwMode="auto">
          <a:xfrm>
            <a:off x="305435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FF0066"/>
                </a:solidFill>
                <a:latin typeface="+mn-lt"/>
                <a:ea typeface="宋体" pitchFamily="2" charset="-122"/>
              </a:defRPr>
            </a:lvl1pPr>
          </a:lstStyle>
          <a:p>
            <a:pPr>
              <a:defRPr/>
            </a:pPr>
            <a:endParaRPr lang="en-US" altLang="zh-CN"/>
          </a:p>
        </p:txBody>
      </p:sp>
      <p:sp>
        <p:nvSpPr>
          <p:cNvPr id="77838" name="Rectangle 14"/>
          <p:cNvSpPr>
            <a:spLocks noGrp="1" noChangeArrowheads="1"/>
          </p:cNvSpPr>
          <p:nvPr>
            <p:ph type="sldNum" sz="quarter" idx="4"/>
          </p:nvPr>
        </p:nvSpPr>
        <p:spPr bwMode="auto">
          <a:xfrm>
            <a:off x="65405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FF0066"/>
                </a:solidFill>
                <a:latin typeface="Arial" panose="020B0604020202020204" pitchFamily="34" charset="0"/>
                <a:ea typeface="宋体" panose="02010600030101010101" pitchFamily="2" charset="-122"/>
              </a:defRPr>
            </a:lvl1pPr>
          </a:lstStyle>
          <a:p>
            <a:pPr>
              <a:defRPr/>
            </a:pPr>
            <a:fld id="{C217767B-5B71-48EC-808E-4946B3CD7DF0}" type="slidenum">
              <a:rPr lang="zh-CN" altLang="en-US"/>
              <a:pPr>
                <a:defRPr/>
              </a:pPr>
              <a:t>‹#›</a:t>
            </a:fld>
            <a:endParaRPr lang="en-US" altLang="zh-CN"/>
          </a:p>
        </p:txBody>
      </p:sp>
      <p:sp>
        <p:nvSpPr>
          <p:cNvPr id="1029" name="Rectangle 17"/>
          <p:cNvSpPr>
            <a:spLocks noGrp="1" noChangeArrowheads="1"/>
          </p:cNvSpPr>
          <p:nvPr>
            <p:ph type="title"/>
          </p:nvPr>
        </p:nvSpPr>
        <p:spPr bwMode="auto">
          <a:xfrm>
            <a:off x="323850" y="188913"/>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8"/>
          <p:cNvSpPr>
            <a:spLocks noGrp="1" noChangeArrowheads="1"/>
          </p:cNvSpPr>
          <p:nvPr>
            <p:ph type="body" idx="1"/>
          </p:nvPr>
        </p:nvSpPr>
        <p:spPr bwMode="auto">
          <a:xfrm>
            <a:off x="179388" y="90805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5292" r:id="rId1"/>
    <p:sldLayoutId id="2147485293" r:id="rId2"/>
    <p:sldLayoutId id="2147485294" r:id="rId3"/>
    <p:sldLayoutId id="2147485295" r:id="rId4"/>
    <p:sldLayoutId id="2147485296" r:id="rId5"/>
    <p:sldLayoutId id="2147485297" r:id="rId6"/>
    <p:sldLayoutId id="2147485298" r:id="rId7"/>
    <p:sldLayoutId id="2147485299" r:id="rId8"/>
    <p:sldLayoutId id="2147485300" r:id="rId9"/>
    <p:sldLayoutId id="2147485301" r:id="rId10"/>
    <p:sldLayoutId id="2147485302" r:id="rId11"/>
  </p:sldLayoutIdLst>
  <p:transition/>
  <p:txStyles>
    <p:titleStyle>
      <a:lvl1pPr algn="r" rtl="0" eaLnBrk="0" fontAlgn="base" hangingPunct="0">
        <a:spcBef>
          <a:spcPct val="0"/>
        </a:spcBef>
        <a:spcAft>
          <a:spcPct val="0"/>
        </a:spcAft>
        <a:defRPr sz="4800" b="1" u="sng">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2pPr>
      <a:lvl3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3pPr>
      <a:lvl4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4pPr>
      <a:lvl5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5pPr>
      <a:lvl6pPr marL="457200" algn="r" rtl="0" fontAlgn="base">
        <a:spcBef>
          <a:spcPct val="0"/>
        </a:spcBef>
        <a:spcAft>
          <a:spcPct val="0"/>
        </a:spcAft>
        <a:defRPr sz="4800" b="1" u="sng">
          <a:solidFill>
            <a:srgbClr val="FFFF00"/>
          </a:solidFill>
          <a:latin typeface="Arial Narrow" pitchFamily="34" charset="0"/>
          <a:ea typeface="华文中宋" pitchFamily="2" charset="-122"/>
        </a:defRPr>
      </a:lvl6pPr>
      <a:lvl7pPr marL="914400" algn="r" rtl="0" fontAlgn="base">
        <a:spcBef>
          <a:spcPct val="0"/>
        </a:spcBef>
        <a:spcAft>
          <a:spcPct val="0"/>
        </a:spcAft>
        <a:defRPr sz="4800" b="1" u="sng">
          <a:solidFill>
            <a:srgbClr val="FFFF00"/>
          </a:solidFill>
          <a:latin typeface="Arial Narrow" pitchFamily="34" charset="0"/>
          <a:ea typeface="华文中宋" pitchFamily="2" charset="-122"/>
        </a:defRPr>
      </a:lvl7pPr>
      <a:lvl8pPr marL="1371600" algn="r" rtl="0" fontAlgn="base">
        <a:spcBef>
          <a:spcPct val="0"/>
        </a:spcBef>
        <a:spcAft>
          <a:spcPct val="0"/>
        </a:spcAft>
        <a:defRPr sz="4800" b="1" u="sng">
          <a:solidFill>
            <a:srgbClr val="FFFF00"/>
          </a:solidFill>
          <a:latin typeface="Arial Narrow" pitchFamily="34" charset="0"/>
          <a:ea typeface="华文中宋" pitchFamily="2" charset="-122"/>
        </a:defRPr>
      </a:lvl8pPr>
      <a:lvl9pPr marL="1828800" algn="r" rtl="0" fontAlgn="base">
        <a:spcBef>
          <a:spcPct val="0"/>
        </a:spcBef>
        <a:spcAft>
          <a:spcPct val="0"/>
        </a:spcAft>
        <a:defRPr sz="4800" b="1" u="sng">
          <a:solidFill>
            <a:srgbClr val="FFFF00"/>
          </a:solidFill>
          <a:latin typeface="Arial Narrow" pitchFamily="34" charset="0"/>
          <a:ea typeface="华文中宋"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800">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wmf"/></Relationships>
</file>

<file path=ppt/slides/_rels/slide101.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1.wmf"/></Relationships>
</file>

<file path=ppt/slides/_rels/slide102.xml.rels><?xml version="1.0" encoding="UTF-8" standalone="yes"?>
<Relationships xmlns="http://schemas.openxmlformats.org/package/2006/relationships"><Relationship Id="rId3" Type="http://schemas.openxmlformats.org/officeDocument/2006/relationships/image" Target="../media/image132.wmf"/><Relationship Id="rId7" Type="http://schemas.openxmlformats.org/officeDocument/2006/relationships/image" Target="../media/image136.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35.wmf"/><Relationship Id="rId5" Type="http://schemas.openxmlformats.org/officeDocument/2006/relationships/image" Target="../media/image134.png"/><Relationship Id="rId4" Type="http://schemas.openxmlformats.org/officeDocument/2006/relationships/image" Target="../media/image133.wmf"/></Relationships>
</file>

<file path=ppt/slides/_rels/slide10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8.jpeg"/></Relationships>
</file>

<file path=ppt/slides/_rels/slide104.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9.wmf"/></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39.wmf"/></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44.jpg"/></Relationships>
</file>

<file path=ppt/slides/_rels/slide10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9.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image" Target="../media/image35.wmf"/></Relationships>
</file>

<file path=ppt/slides/_rels/slide2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image" Target="../media/image40.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4.xml"/><Relationship Id="rId7" Type="http://schemas.openxmlformats.org/officeDocument/2006/relationships/image" Target="../media/image42.wmf"/><Relationship Id="rId12"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43.wmf"/><Relationship Id="rId5" Type="http://schemas.openxmlformats.org/officeDocument/2006/relationships/image" Target="../media/image29.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30.wmf"/></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7.wmf"/><Relationship Id="rId4" Type="http://schemas.openxmlformats.org/officeDocument/2006/relationships/image" Target="../media/image46.wmf"/></Relationships>
</file>

<file path=ppt/slides/_rels/slide2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3.wmf"/></Relationships>
</file>

<file path=ppt/slides/_rels/slide35.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8.w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0.w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43.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66.w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0.wmf"/><Relationship Id="rId4" Type="http://schemas.openxmlformats.org/officeDocument/2006/relationships/oleObject" Target="../embeddings/oleObject15.bin"/></Relationships>
</file>

<file path=ppt/slides/_rels/slide52.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3.wmf"/><Relationship Id="rId4" Type="http://schemas.openxmlformats.org/officeDocument/2006/relationships/image" Target="../media/image72.wmf"/></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7.wmf"/><Relationship Id="rId4" Type="http://schemas.openxmlformats.org/officeDocument/2006/relationships/image" Target="../media/image46.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6.w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1.wmf"/><Relationship Id="rId4" Type="http://schemas.openxmlformats.org/officeDocument/2006/relationships/image" Target="../media/image90.wmf"/></Relationships>
</file>

<file path=ppt/slides/_rels/slide73.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wmf"/></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97.wmf"/><Relationship Id="rId4" Type="http://schemas.openxmlformats.org/officeDocument/2006/relationships/image" Target="../media/image96.w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9.w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06.wmf"/><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image" Target="../media/image8.wmf"/></Relationships>
</file>

<file path=ppt/slides/_rels/slide90.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8.jpg"/></Relationships>
</file>

<file path=ppt/slides/_rels/slide95.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21.emf"/><Relationship Id="rId4" Type="http://schemas.openxmlformats.org/officeDocument/2006/relationships/image" Target="../media/image120.jpg"/></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755650" y="549275"/>
            <a:ext cx="7772400" cy="1031875"/>
          </a:xfrm>
        </p:spPr>
        <p:txBody>
          <a:bodyPr/>
          <a:lstStyle/>
          <a:p>
            <a:pPr eaLnBrk="1" hangingPunct="1"/>
            <a:r>
              <a:rPr lang="zh-CN" altLang="en-US" sz="4800" dirty="0" smtClean="0">
                <a:latin typeface="华文中宋" panose="02010600040101010101" pitchFamily="2" charset="-122"/>
                <a:ea typeface="华文中宋" panose="02010600040101010101" pitchFamily="2" charset="-122"/>
              </a:rPr>
              <a:t>天文学导论（</a:t>
            </a:r>
            <a:r>
              <a:rPr lang="en-US" altLang="zh-CN" sz="4800" dirty="0" smtClean="0">
                <a:latin typeface="华文中宋" panose="02010600040101010101" pitchFamily="2" charset="-122"/>
                <a:ea typeface="华文中宋" panose="02010600040101010101" pitchFamily="2" charset="-122"/>
              </a:rPr>
              <a:t>III</a:t>
            </a:r>
            <a:r>
              <a:rPr lang="zh-CN" altLang="en-US" sz="4800" dirty="0" smtClean="0">
                <a:latin typeface="华文中宋" panose="02010600040101010101" pitchFamily="2" charset="-122"/>
                <a:ea typeface="华文中宋" panose="02010600040101010101" pitchFamily="2" charset="-122"/>
              </a:rPr>
              <a:t>）恒星</a:t>
            </a:r>
          </a:p>
        </p:txBody>
      </p:sp>
      <p:sp>
        <p:nvSpPr>
          <p:cNvPr id="26627" name="Rectangle 3"/>
          <p:cNvSpPr>
            <a:spLocks noGrp="1" noChangeArrowheads="1"/>
          </p:cNvSpPr>
          <p:nvPr>
            <p:ph type="subTitle" idx="1"/>
          </p:nvPr>
        </p:nvSpPr>
        <p:spPr>
          <a:xfrm>
            <a:off x="755650" y="1916113"/>
            <a:ext cx="7993063" cy="3773487"/>
          </a:xfrm>
        </p:spPr>
        <p:txBody>
          <a:bodyPr/>
          <a:lstStyle/>
          <a:p>
            <a:pPr marL="914400" indent="-914400" algn="l">
              <a:spcBef>
                <a:spcPct val="50000"/>
              </a:spcBef>
              <a:buFontTx/>
              <a:buNone/>
            </a:pPr>
            <a:r>
              <a:rPr lang="zh-CN" altLang="en-US" sz="3200" dirty="0" smtClean="0"/>
              <a:t>第</a:t>
            </a:r>
            <a:r>
              <a:rPr lang="en-US" altLang="zh-CN" sz="3200" dirty="0" smtClean="0"/>
              <a:t>08</a:t>
            </a:r>
            <a:r>
              <a:rPr lang="zh-CN" altLang="en-US" sz="3200" dirty="0" smtClean="0"/>
              <a:t>讲：恒星（太阳）的基本特征</a:t>
            </a:r>
            <a:endParaRPr lang="en-US" altLang="zh-CN" sz="3200" dirty="0" smtClean="0"/>
          </a:p>
          <a:p>
            <a:pPr marL="914400" indent="-914400" algn="l" eaLnBrk="1" hangingPunct="1"/>
            <a:r>
              <a:rPr lang="zh-CN" altLang="en-US" sz="3200" dirty="0" smtClean="0"/>
              <a:t>第</a:t>
            </a:r>
            <a:r>
              <a:rPr lang="en-US" altLang="zh-CN" sz="3200" dirty="0" smtClean="0"/>
              <a:t>09</a:t>
            </a:r>
            <a:r>
              <a:rPr lang="zh-CN" altLang="en-US" sz="3200" dirty="0" smtClean="0"/>
              <a:t>讲：星际介质与恒星形成</a:t>
            </a:r>
            <a:endParaRPr lang="en-US" altLang="zh-CN" sz="3200" dirty="0" smtClean="0"/>
          </a:p>
          <a:p>
            <a:pPr marL="914400" indent="-914400" algn="l" eaLnBrk="1" hangingPunct="1"/>
            <a:r>
              <a:rPr lang="zh-CN" altLang="en-US" sz="3200" dirty="0" smtClean="0"/>
              <a:t>第</a:t>
            </a:r>
            <a:r>
              <a:rPr lang="en-US" altLang="zh-CN" sz="3200" dirty="0" smtClean="0"/>
              <a:t>10</a:t>
            </a:r>
            <a:r>
              <a:rPr lang="zh-CN" altLang="en-US" sz="3200" dirty="0" smtClean="0"/>
              <a:t>讲：低质量恒星（双星）演化（行星状</a:t>
            </a:r>
          </a:p>
          <a:p>
            <a:pPr marL="914400" indent="-914400" algn="l" eaLnBrk="1" hangingPunct="1"/>
            <a:r>
              <a:rPr lang="zh-CN" altLang="en-US" sz="3200" dirty="0" smtClean="0"/>
              <a:t>               星云，白矮星，</a:t>
            </a:r>
            <a:r>
              <a:rPr lang="en-US" altLang="zh-CN" sz="3200" dirty="0" err="1" smtClean="0"/>
              <a:t>Ia</a:t>
            </a:r>
            <a:r>
              <a:rPr lang="en-US" altLang="zh-CN" sz="3200" dirty="0" smtClean="0"/>
              <a:t> </a:t>
            </a:r>
            <a:r>
              <a:rPr lang="zh-CN" altLang="en-US" sz="3200" dirty="0" smtClean="0"/>
              <a:t>型超新星）</a:t>
            </a:r>
            <a:endParaRPr lang="en-US" altLang="zh-CN" sz="3200" dirty="0" smtClean="0"/>
          </a:p>
          <a:p>
            <a:pPr marL="914400" indent="-914400" algn="l" eaLnBrk="1" hangingPunct="1"/>
            <a:r>
              <a:rPr lang="zh-CN" altLang="en-US" sz="3200" dirty="0" smtClean="0"/>
              <a:t>第</a:t>
            </a:r>
            <a:r>
              <a:rPr lang="en-US" altLang="zh-CN" sz="3200" dirty="0" smtClean="0"/>
              <a:t>11</a:t>
            </a:r>
            <a:r>
              <a:rPr lang="zh-CN" altLang="en-US" sz="3200" dirty="0" smtClean="0"/>
              <a:t>讲：高质量恒星演化（ </a:t>
            </a:r>
            <a:r>
              <a:rPr lang="en-US" altLang="zh-CN" sz="3200" dirty="0" smtClean="0"/>
              <a:t>II </a:t>
            </a:r>
            <a:r>
              <a:rPr lang="zh-CN" altLang="en-US" sz="3200" dirty="0" smtClean="0"/>
              <a:t>型超新星</a:t>
            </a:r>
            <a:r>
              <a:rPr lang="en-US" altLang="zh-CN" sz="3200" dirty="0" smtClean="0"/>
              <a:t>,</a:t>
            </a:r>
          </a:p>
          <a:p>
            <a:pPr marL="914400" indent="-914400" algn="l" eaLnBrk="1" hangingPunct="1"/>
            <a:r>
              <a:rPr lang="zh-CN" altLang="en-US" sz="3200" dirty="0" smtClean="0"/>
              <a:t>               中子星与黑洞）</a:t>
            </a:r>
            <a:endParaRPr lang="en-US" altLang="zh-CN" sz="32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4294967295"/>
          </p:nvPr>
        </p:nvSpPr>
        <p:spPr>
          <a:xfrm>
            <a:off x="179388" y="620713"/>
            <a:ext cx="8763000" cy="1657350"/>
          </a:xfrm>
        </p:spPr>
        <p:txBody>
          <a:bodyPr/>
          <a:lstStyle/>
          <a:p>
            <a:pPr marL="0" indent="0" eaLnBrk="1" hangingPunct="1">
              <a:buNone/>
            </a:pPr>
            <a:r>
              <a:rPr lang="en-US" altLang="zh-CN" dirty="0" smtClean="0"/>
              <a:t>p=1</a:t>
            </a:r>
            <a:r>
              <a:rPr lang="zh-CN" altLang="en-US" dirty="0" smtClean="0"/>
              <a:t>角秒所对应的距离定义为1</a:t>
            </a:r>
            <a:r>
              <a:rPr lang="zh-CN" altLang="en-US" dirty="0" smtClean="0">
                <a:solidFill>
                  <a:srgbClr val="FFFF00"/>
                </a:solidFill>
              </a:rPr>
              <a:t>秒差距</a:t>
            </a:r>
            <a:r>
              <a:rPr lang="en-US" altLang="zh-CN" dirty="0" smtClean="0">
                <a:solidFill>
                  <a:srgbClr val="FFFF00"/>
                </a:solidFill>
              </a:rPr>
              <a:t>(parsec</a:t>
            </a:r>
            <a:r>
              <a:rPr lang="zh-CN" altLang="en-US" dirty="0" smtClean="0">
                <a:solidFill>
                  <a:srgbClr val="FFFF00"/>
                </a:solidFill>
              </a:rPr>
              <a:t>， </a:t>
            </a:r>
            <a:r>
              <a:rPr lang="en-US" altLang="zh-CN" dirty="0" smtClean="0">
                <a:solidFill>
                  <a:srgbClr val="FFFF00"/>
                </a:solidFill>
              </a:rPr>
              <a:t>pc) </a:t>
            </a:r>
            <a:endParaRPr lang="en-US" altLang="zh-CN" sz="2800" dirty="0" smtClean="0">
              <a:solidFill>
                <a:srgbClr val="FFFF00"/>
              </a:solidFill>
            </a:endParaRPr>
          </a:p>
          <a:p>
            <a:pPr lvl="1" eaLnBrk="1" hangingPunct="1"/>
            <a:r>
              <a:rPr lang="en-US" altLang="zh-CN" dirty="0" smtClean="0">
                <a:solidFill>
                  <a:srgbClr val="FFFF00"/>
                </a:solidFill>
              </a:rPr>
              <a:t>1pc = 3.26</a:t>
            </a:r>
            <a:r>
              <a:rPr lang="zh-CN" altLang="en-US" dirty="0" smtClean="0">
                <a:solidFill>
                  <a:srgbClr val="FFFF00"/>
                </a:solidFill>
              </a:rPr>
              <a:t>光年</a:t>
            </a:r>
            <a:r>
              <a:rPr lang="zh-CN" altLang="en-US" dirty="0" smtClean="0"/>
              <a:t> = </a:t>
            </a:r>
            <a:r>
              <a:rPr lang="en-US" altLang="zh-CN" dirty="0" smtClean="0"/>
              <a:t>2.06 x 10</a:t>
            </a:r>
            <a:r>
              <a:rPr lang="en-US" altLang="zh-CN" baseline="30000" dirty="0" smtClean="0"/>
              <a:t>5</a:t>
            </a:r>
            <a:r>
              <a:rPr lang="en-US" altLang="zh-CN" dirty="0" smtClean="0"/>
              <a:t> AU = 3.09 x 10</a:t>
            </a:r>
            <a:r>
              <a:rPr lang="en-US" altLang="zh-CN" baseline="30000" dirty="0" smtClean="0"/>
              <a:t>16</a:t>
            </a:r>
            <a:r>
              <a:rPr lang="en-US" altLang="zh-CN" dirty="0" smtClean="0"/>
              <a:t> </a:t>
            </a:r>
            <a:r>
              <a:rPr lang="zh-CN" altLang="en-US" dirty="0" smtClean="0"/>
              <a:t>米</a:t>
            </a:r>
            <a:r>
              <a:rPr lang="zh-CN" altLang="en-US" sz="2400" dirty="0" smtClean="0"/>
              <a:t> </a:t>
            </a:r>
          </a:p>
        </p:txBody>
      </p:sp>
      <p:pic>
        <p:nvPicPr>
          <p:cNvPr id="430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565400"/>
            <a:ext cx="8675687"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5300663"/>
            <a:ext cx="3097213" cy="8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Text Box 7"/>
          <p:cNvSpPr txBox="1">
            <a:spLocks noChangeArrowheads="1"/>
          </p:cNvSpPr>
          <p:nvPr/>
        </p:nvSpPr>
        <p:spPr bwMode="auto">
          <a:xfrm>
            <a:off x="611188" y="5300663"/>
            <a:ext cx="38163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dirty="0">
                <a:latin typeface="Times New Roman" panose="02020603050405020304" pitchFamily="18" charset="0"/>
                <a:ea typeface="华文中宋" panose="02010600040101010101" pitchFamily="2" charset="-122"/>
              </a:rPr>
              <a:t>恒星的距离为视差的倒数</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idx="4294967295"/>
          </p:nvPr>
        </p:nvSpPr>
        <p:spPr>
          <a:xfrm>
            <a:off x="323850" y="333375"/>
            <a:ext cx="8820150" cy="1582738"/>
          </a:xfrm>
        </p:spPr>
        <p:txBody>
          <a:bodyPr/>
          <a:lstStyle/>
          <a:p>
            <a:pPr algn="l"/>
            <a:r>
              <a:rPr lang="zh-CN" altLang="en-US" sz="4000" b="0" dirty="0" smtClean="0"/>
              <a:t>太阳黑子的亮度是光球层其它区域亮度的</a:t>
            </a:r>
            <a:r>
              <a:rPr lang="en-US" altLang="zh-CN" sz="4000" b="0" dirty="0" smtClean="0"/>
              <a:t>~1/3</a:t>
            </a:r>
          </a:p>
        </p:txBody>
      </p:sp>
      <p:pic>
        <p:nvPicPr>
          <p:cNvPr id="2549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410" y="1744341"/>
            <a:ext cx="5973545" cy="11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498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304" y="3140968"/>
            <a:ext cx="4994475" cy="124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498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1901" y="4665760"/>
            <a:ext cx="4623413" cy="1138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0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idx="4294967295"/>
          </p:nvPr>
        </p:nvSpPr>
        <p:spPr/>
        <p:txBody>
          <a:bodyPr/>
          <a:lstStyle/>
          <a:p>
            <a:r>
              <a:rPr lang="zh-CN" altLang="en-US" sz="4400" b="0" smtClean="0"/>
              <a:t>太阳黑子群</a:t>
            </a:r>
          </a:p>
        </p:txBody>
      </p:sp>
      <p:sp>
        <p:nvSpPr>
          <p:cNvPr id="257027" name="Rectangle 3"/>
          <p:cNvSpPr>
            <a:spLocks noGrp="1" noChangeArrowheads="1"/>
          </p:cNvSpPr>
          <p:nvPr>
            <p:ph type="body" idx="4294967295"/>
          </p:nvPr>
        </p:nvSpPr>
        <p:spPr>
          <a:xfrm>
            <a:off x="179388" y="908050"/>
            <a:ext cx="8763000" cy="1873250"/>
          </a:xfrm>
        </p:spPr>
        <p:txBody>
          <a:bodyPr/>
          <a:lstStyle/>
          <a:p>
            <a:pPr eaLnBrk="1" hangingPunct="1"/>
            <a:r>
              <a:rPr lang="zh-CN" altLang="en-US" smtClean="0"/>
              <a:t>太阳黑子尺度</a:t>
            </a:r>
            <a:r>
              <a:rPr lang="en-US" altLang="zh-CN" smtClean="0"/>
              <a:t>~1500 km</a:t>
            </a:r>
          </a:p>
          <a:p>
            <a:pPr eaLnBrk="1" hangingPunct="1"/>
            <a:r>
              <a:rPr lang="zh-CN" altLang="en-US" smtClean="0"/>
              <a:t>复杂的黑子群包含数十个黑子，尺度可达</a:t>
            </a:r>
            <a:r>
              <a:rPr lang="en-US" altLang="zh-CN" smtClean="0"/>
              <a:t>5</a:t>
            </a:r>
            <a:r>
              <a:rPr lang="zh-CN" altLang="en-US" smtClean="0"/>
              <a:t>万千米</a:t>
            </a:r>
          </a:p>
        </p:txBody>
      </p:sp>
      <p:pic>
        <p:nvPicPr>
          <p:cNvPr id="2570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3141663"/>
            <a:ext cx="3363913" cy="303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702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852738"/>
            <a:ext cx="2733675" cy="271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idx="4294967295"/>
          </p:nvPr>
        </p:nvSpPr>
        <p:spPr/>
        <p:txBody>
          <a:bodyPr/>
          <a:lstStyle/>
          <a:p>
            <a:pPr algn="ctr"/>
            <a:r>
              <a:rPr lang="zh-CN" altLang="en-US" sz="4000" b="0" dirty="0" smtClean="0"/>
              <a:t>一个黑子的极高分辨率图像</a:t>
            </a:r>
          </a:p>
        </p:txBody>
      </p:sp>
      <p:sp>
        <p:nvSpPr>
          <p:cNvPr id="263171" name="Rectangle 3"/>
          <p:cNvSpPr>
            <a:spLocks noGrp="1" noChangeArrowheads="1"/>
          </p:cNvSpPr>
          <p:nvPr>
            <p:ph type="body" idx="4294967295"/>
          </p:nvPr>
        </p:nvSpPr>
        <p:spPr>
          <a:xfrm>
            <a:off x="340618" y="5476736"/>
            <a:ext cx="8763000" cy="1296987"/>
          </a:xfrm>
        </p:spPr>
        <p:txBody>
          <a:bodyPr/>
          <a:lstStyle/>
          <a:p>
            <a:pPr marL="0" indent="0">
              <a:buNone/>
            </a:pPr>
            <a:r>
              <a:rPr lang="zh-CN" altLang="en-US" dirty="0" smtClean="0"/>
              <a:t>磁场是太阳黑子的成因。太阳黑子磁场相当强，是地球表面磁场的数千倍</a:t>
            </a:r>
          </a:p>
        </p:txBody>
      </p:sp>
      <p:pic>
        <p:nvPicPr>
          <p:cNvPr id="2631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2" y="1730703"/>
            <a:ext cx="4533900" cy="353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17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478" y="1314778"/>
            <a:ext cx="798513"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17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6961" y="1367330"/>
            <a:ext cx="88900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17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6388" y="1397851"/>
            <a:ext cx="889000"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7"/>
          <a:stretch>
            <a:fillRect/>
          </a:stretch>
        </p:blipFill>
        <p:spPr>
          <a:xfrm>
            <a:off x="5292080" y="1826481"/>
            <a:ext cx="3476688" cy="3476688"/>
          </a:xfrm>
          <a:prstGeom prst="rect">
            <a:avLst/>
          </a:prstGeom>
        </p:spPr>
      </p:pic>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3"/>
          <p:cNvSpPr>
            <a:spLocks noGrp="1" noChangeArrowheads="1"/>
          </p:cNvSpPr>
          <p:nvPr>
            <p:ph type="body" idx="1"/>
          </p:nvPr>
        </p:nvSpPr>
        <p:spPr>
          <a:xfrm>
            <a:off x="179388" y="549275"/>
            <a:ext cx="8763000" cy="1800225"/>
          </a:xfrm>
        </p:spPr>
        <p:txBody>
          <a:bodyPr/>
          <a:lstStyle/>
          <a:p>
            <a:pPr eaLnBrk="1" hangingPunct="1"/>
            <a:r>
              <a:rPr lang="zh-CN" altLang="en-US" smtClean="0"/>
              <a:t>黑子经常成对出现，每对极性相反。因此每对黑子皆有磁力线相连，而且南北半球黑子极性相反</a:t>
            </a:r>
            <a:endParaRPr lang="en-US" altLang="zh-CN" smtClean="0"/>
          </a:p>
        </p:txBody>
      </p:sp>
      <p:pic>
        <p:nvPicPr>
          <p:cNvPr id="265219" name="Picture 4" descr="sunsp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708275"/>
            <a:ext cx="2433637"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220" name="Picture 5" descr="spotpa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2781300"/>
            <a:ext cx="453707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idx="4294967295"/>
          </p:nvPr>
        </p:nvSpPr>
        <p:spPr/>
        <p:txBody>
          <a:bodyPr/>
          <a:lstStyle/>
          <a:p>
            <a:r>
              <a:rPr lang="zh-CN" altLang="en-US" sz="4000" b="0" smtClean="0"/>
              <a:t>太阳黑子周</a:t>
            </a:r>
            <a:r>
              <a:rPr lang="zh-CN" altLang="en-US" sz="4000" smtClean="0"/>
              <a:t> </a:t>
            </a:r>
          </a:p>
        </p:txBody>
      </p:sp>
      <p:sp>
        <p:nvSpPr>
          <p:cNvPr id="267267" name="Rectangle 3"/>
          <p:cNvSpPr>
            <a:spLocks noGrp="1" noChangeArrowheads="1"/>
          </p:cNvSpPr>
          <p:nvPr>
            <p:ph type="body" idx="4294967295"/>
          </p:nvPr>
        </p:nvSpPr>
        <p:spPr>
          <a:xfrm>
            <a:off x="179388" y="1196975"/>
            <a:ext cx="8763000" cy="1800225"/>
          </a:xfrm>
        </p:spPr>
        <p:txBody>
          <a:bodyPr/>
          <a:lstStyle/>
          <a:p>
            <a:pPr eaLnBrk="1" hangingPunct="1"/>
            <a:r>
              <a:rPr lang="zh-CN" altLang="en-US" smtClean="0"/>
              <a:t>黑子寿命短暂，大部分持续</a:t>
            </a:r>
            <a:r>
              <a:rPr lang="en-US" altLang="zh-CN" smtClean="0"/>
              <a:t>~2</a:t>
            </a:r>
            <a:r>
              <a:rPr lang="zh-CN" altLang="en-US" smtClean="0"/>
              <a:t>天</a:t>
            </a:r>
            <a:endParaRPr lang="zh-CN" altLang="en-US" smtClean="0">
              <a:solidFill>
                <a:srgbClr val="00FF00"/>
              </a:solidFill>
            </a:endParaRPr>
          </a:p>
          <a:p>
            <a:pPr eaLnBrk="1" hangingPunct="1"/>
            <a:r>
              <a:rPr lang="zh-CN" altLang="en-US" smtClean="0"/>
              <a:t>太阳黑子数目的变化有一个11年的周期，每个周期的最大值称为</a:t>
            </a:r>
            <a:r>
              <a:rPr lang="zh-CN" altLang="en-US" smtClean="0">
                <a:solidFill>
                  <a:srgbClr val="FFFF00"/>
                </a:solidFill>
              </a:rPr>
              <a:t>太阳峰年</a:t>
            </a:r>
            <a:endParaRPr lang="en-US" altLang="zh-CN" smtClean="0">
              <a:solidFill>
                <a:srgbClr val="FFFF00"/>
              </a:solidFill>
            </a:endParaRPr>
          </a:p>
        </p:txBody>
      </p:sp>
      <p:pic>
        <p:nvPicPr>
          <p:cNvPr id="267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28" y="3645024"/>
            <a:ext cx="882015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十字形 2"/>
          <p:cNvSpPr/>
          <p:nvPr/>
        </p:nvSpPr>
        <p:spPr bwMode="auto">
          <a:xfrm>
            <a:off x="8316416" y="4869160"/>
            <a:ext cx="421099" cy="386381"/>
          </a:xfrm>
          <a:prstGeom prst="plus">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idx="4294967295"/>
          </p:nvPr>
        </p:nvSpPr>
        <p:spPr/>
        <p:txBody>
          <a:bodyPr/>
          <a:lstStyle/>
          <a:p>
            <a:r>
              <a:rPr lang="zh-CN" altLang="en-US" sz="4000" b="0" smtClean="0"/>
              <a:t>太阳黑子分布的蝴蝶图</a:t>
            </a:r>
          </a:p>
        </p:txBody>
      </p:sp>
      <p:sp>
        <p:nvSpPr>
          <p:cNvPr id="269315" name="Rectangle 3"/>
          <p:cNvSpPr>
            <a:spLocks noGrp="1" noChangeArrowheads="1"/>
          </p:cNvSpPr>
          <p:nvPr>
            <p:ph type="body" idx="4294967295"/>
          </p:nvPr>
        </p:nvSpPr>
        <p:spPr>
          <a:xfrm>
            <a:off x="179388" y="908050"/>
            <a:ext cx="8763000" cy="1798638"/>
          </a:xfrm>
        </p:spPr>
        <p:txBody>
          <a:bodyPr/>
          <a:lstStyle/>
          <a:p>
            <a:pPr eaLnBrk="1" hangingPunct="1"/>
            <a:r>
              <a:rPr lang="zh-CN" altLang="en-US" dirty="0" smtClean="0"/>
              <a:t>周期开始，黑子大都出现在纬度较高的地方，接着太阳黑子数目不断增多，并向赤道靠拢</a:t>
            </a:r>
          </a:p>
          <a:p>
            <a:pPr eaLnBrk="1" hangingPunct="1"/>
            <a:r>
              <a:rPr lang="zh-CN" altLang="en-US" dirty="0" smtClean="0"/>
              <a:t>“</a:t>
            </a:r>
            <a:r>
              <a:rPr lang="zh-CN" altLang="en-US" dirty="0" smtClean="0">
                <a:solidFill>
                  <a:srgbClr val="FFFF00"/>
                </a:solidFill>
              </a:rPr>
              <a:t>蝴蝶图</a:t>
            </a:r>
            <a:r>
              <a:rPr lang="zh-CN" altLang="en-US" dirty="0" smtClean="0"/>
              <a:t>”是黑子位置与时间的关系图</a:t>
            </a:r>
          </a:p>
        </p:txBody>
      </p:sp>
      <p:pic>
        <p:nvPicPr>
          <p:cNvPr id="269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50" y="2682037"/>
            <a:ext cx="8604448" cy="267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36" y="4872094"/>
            <a:ext cx="8653562" cy="1950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下箭头 1"/>
          <p:cNvSpPr/>
          <p:nvPr/>
        </p:nvSpPr>
        <p:spPr bwMode="auto">
          <a:xfrm>
            <a:off x="8172400" y="5517232"/>
            <a:ext cx="216024" cy="864096"/>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
        <p:nvSpPr>
          <p:cNvPr id="3" name="下箭头 2"/>
          <p:cNvSpPr/>
          <p:nvPr/>
        </p:nvSpPr>
        <p:spPr bwMode="auto">
          <a:xfrm>
            <a:off x="8174157" y="2883402"/>
            <a:ext cx="214267" cy="847416"/>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idx="4294967295"/>
          </p:nvPr>
        </p:nvSpPr>
        <p:spPr/>
        <p:txBody>
          <a:bodyPr/>
          <a:lstStyle/>
          <a:p>
            <a:r>
              <a:rPr lang="zh-CN" altLang="en-US" sz="4000" b="0" smtClean="0"/>
              <a:t>太阳具有</a:t>
            </a:r>
            <a:r>
              <a:rPr lang="en-US" altLang="zh-CN" sz="4000" b="0" smtClean="0"/>
              <a:t>22</a:t>
            </a:r>
            <a:r>
              <a:rPr lang="zh-CN" altLang="en-US" sz="4000" b="0" smtClean="0"/>
              <a:t>年的磁周期</a:t>
            </a:r>
          </a:p>
        </p:txBody>
      </p:sp>
      <p:sp>
        <p:nvSpPr>
          <p:cNvPr id="271363" name="Rectangle 3"/>
          <p:cNvSpPr>
            <a:spLocks noGrp="1" noChangeArrowheads="1"/>
          </p:cNvSpPr>
          <p:nvPr>
            <p:ph type="body" idx="4294967295"/>
          </p:nvPr>
        </p:nvSpPr>
        <p:spPr>
          <a:xfrm>
            <a:off x="179388" y="1125538"/>
            <a:ext cx="8763000" cy="790575"/>
          </a:xfrm>
        </p:spPr>
        <p:txBody>
          <a:bodyPr/>
          <a:lstStyle/>
          <a:p>
            <a:r>
              <a:rPr lang="zh-CN" altLang="en-US" smtClean="0"/>
              <a:t>太阳磁极每</a:t>
            </a:r>
            <a:r>
              <a:rPr lang="en-US" altLang="zh-CN" smtClean="0"/>
              <a:t>11</a:t>
            </a:r>
            <a:r>
              <a:rPr lang="zh-CN" altLang="en-US" smtClean="0"/>
              <a:t>年翻转一次</a:t>
            </a:r>
          </a:p>
        </p:txBody>
      </p:sp>
      <p:pic>
        <p:nvPicPr>
          <p:cNvPr id="271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989138"/>
            <a:ext cx="878522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6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623283"/>
            <a:ext cx="7848996" cy="1769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idx="4294967295"/>
          </p:nvPr>
        </p:nvSpPr>
        <p:spPr/>
        <p:txBody>
          <a:bodyPr/>
          <a:lstStyle/>
          <a:p>
            <a:r>
              <a:rPr lang="zh-CN" altLang="en-US" sz="4000" b="0" smtClean="0"/>
              <a:t>黑子周期并不具有严格的周期</a:t>
            </a:r>
          </a:p>
        </p:txBody>
      </p:sp>
      <p:sp>
        <p:nvSpPr>
          <p:cNvPr id="273411" name="Rectangle 3"/>
          <p:cNvSpPr>
            <a:spLocks noGrp="1" noChangeArrowheads="1"/>
          </p:cNvSpPr>
          <p:nvPr>
            <p:ph type="body" idx="4294967295"/>
          </p:nvPr>
        </p:nvSpPr>
        <p:spPr>
          <a:xfrm>
            <a:off x="179388" y="981075"/>
            <a:ext cx="8763000" cy="1727200"/>
          </a:xfrm>
        </p:spPr>
        <p:txBody>
          <a:bodyPr/>
          <a:lstStyle/>
          <a:p>
            <a:r>
              <a:rPr lang="zh-CN" altLang="en-US" dirty="0" smtClean="0"/>
              <a:t>各周期持续时间</a:t>
            </a:r>
            <a:r>
              <a:rPr lang="en-US" altLang="zh-CN" dirty="0" smtClean="0"/>
              <a:t>~9.7-11.8</a:t>
            </a:r>
            <a:r>
              <a:rPr lang="zh-CN" altLang="en-US" dirty="0" smtClean="0"/>
              <a:t>年。各周期黑子数目变化明显</a:t>
            </a:r>
            <a:endParaRPr lang="zh-CN" altLang="en-US" dirty="0" smtClean="0">
              <a:solidFill>
                <a:srgbClr val="FFFF00"/>
              </a:solidFill>
            </a:endParaRPr>
          </a:p>
          <a:p>
            <a:r>
              <a:rPr lang="zh-CN" altLang="en-US" dirty="0" smtClean="0">
                <a:solidFill>
                  <a:srgbClr val="FFFF00"/>
                </a:solidFill>
              </a:rPr>
              <a:t>蒙德极小期</a:t>
            </a:r>
            <a:r>
              <a:rPr lang="en-US" altLang="zh-CN" dirty="0" smtClean="0"/>
              <a:t>(1645 – 1715)</a:t>
            </a:r>
            <a:r>
              <a:rPr lang="zh-CN" altLang="en-US" dirty="0" smtClean="0"/>
              <a:t>、道尔顿极小期</a:t>
            </a:r>
          </a:p>
        </p:txBody>
      </p:sp>
      <p:pic>
        <p:nvPicPr>
          <p:cNvPr id="273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811437"/>
            <a:ext cx="8494713" cy="399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3413" name="Line 5"/>
          <p:cNvSpPr>
            <a:spLocks noChangeShapeType="1"/>
          </p:cNvSpPr>
          <p:nvPr/>
        </p:nvSpPr>
        <p:spPr bwMode="auto">
          <a:xfrm flipH="1">
            <a:off x="4859338" y="2492375"/>
            <a:ext cx="1441450" cy="2881313"/>
          </a:xfrm>
          <a:prstGeom prst="line">
            <a:avLst/>
          </a:prstGeom>
          <a:noFill/>
          <a:ln w="38100">
            <a:solidFill>
              <a:srgbClr val="FF99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 name="直接箭头连接符 2"/>
          <p:cNvCxnSpPr/>
          <p:nvPr/>
        </p:nvCxnSpPr>
        <p:spPr bwMode="auto">
          <a:xfrm>
            <a:off x="1835696" y="2564904"/>
            <a:ext cx="720080" cy="3456384"/>
          </a:xfrm>
          <a:prstGeom prst="straightConnector1">
            <a:avLst/>
          </a:prstGeom>
          <a:solidFill>
            <a:schemeClr val="accent1"/>
          </a:solidFill>
          <a:ln w="38100" cap="flat" cmpd="sng" algn="ctr">
            <a:solidFill>
              <a:srgbClr val="0070C0"/>
            </a:solidFill>
            <a:prstDash val="solid"/>
            <a:round/>
            <a:headEnd type="none" w="sm" len="sm"/>
            <a:tailEnd type="triangle"/>
          </a:ln>
          <a:effectLst/>
        </p:spPr>
      </p:cxn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1720" y="214944"/>
            <a:ext cx="7010400" cy="5257800"/>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4040341"/>
            <a:ext cx="4320480" cy="2700300"/>
          </a:xfrm>
          <a:prstGeom prst="rect">
            <a:avLst/>
          </a:prstGeom>
        </p:spPr>
      </p:pic>
      <p:sp>
        <p:nvSpPr>
          <p:cNvPr id="3" name="下箭头 2"/>
          <p:cNvSpPr/>
          <p:nvPr/>
        </p:nvSpPr>
        <p:spPr bwMode="auto">
          <a:xfrm>
            <a:off x="6726965" y="3933056"/>
            <a:ext cx="242316" cy="730471"/>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extLst>
      <p:ext uri="{BB962C8B-B14F-4D97-AF65-F5344CB8AC3E}">
        <p14:creationId xmlns:p14="http://schemas.microsoft.com/office/powerpoint/2010/main" val="3981636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3"/>
          <p:cNvSpPr>
            <a:spLocks noGrp="1" noChangeArrowheads="1"/>
          </p:cNvSpPr>
          <p:nvPr>
            <p:ph type="body" idx="4294967295"/>
          </p:nvPr>
        </p:nvSpPr>
        <p:spPr>
          <a:xfrm>
            <a:off x="107950" y="333375"/>
            <a:ext cx="8763000" cy="2879725"/>
          </a:xfrm>
        </p:spPr>
        <p:txBody>
          <a:bodyPr/>
          <a:lstStyle/>
          <a:p>
            <a:r>
              <a:rPr lang="zh-CN" altLang="en-US" dirty="0" smtClean="0"/>
              <a:t>太阳黑子（光球层）所对应的色球层区域增亮，最清新可见的是发射线，如 </a:t>
            </a:r>
            <a:r>
              <a:rPr lang="en-US" altLang="zh-CN" dirty="0" smtClean="0"/>
              <a:t>H</a:t>
            </a:r>
            <a:r>
              <a:rPr lang="el-GR" altLang="zh-CN" dirty="0" smtClean="0"/>
              <a:t>α</a:t>
            </a:r>
            <a:endParaRPr lang="en-US" altLang="zh-CN" dirty="0" smtClean="0"/>
          </a:p>
          <a:p>
            <a:r>
              <a:rPr lang="zh-CN" altLang="en-US" dirty="0" smtClean="0">
                <a:solidFill>
                  <a:srgbClr val="FFFF00"/>
                </a:solidFill>
              </a:rPr>
              <a:t>太阳日珥</a:t>
            </a:r>
            <a:r>
              <a:rPr lang="zh-CN" altLang="en-US" dirty="0" smtClean="0"/>
              <a:t>是相对较冷</a:t>
            </a:r>
            <a:r>
              <a:rPr lang="en-US" altLang="zh-CN" dirty="0" smtClean="0"/>
              <a:t>[5,000-10,000 K]</a:t>
            </a:r>
            <a:r>
              <a:rPr lang="zh-CN" altLang="en-US" dirty="0" smtClean="0"/>
              <a:t>但致密气体的磁流管。日珥在高温的日冕中上窜到数百万千米的高度，向日冕喷射物质，速度</a:t>
            </a:r>
            <a:r>
              <a:rPr lang="en-US" altLang="zh-CN" dirty="0" smtClean="0"/>
              <a:t>1,000 km/s</a:t>
            </a:r>
          </a:p>
        </p:txBody>
      </p:sp>
      <p:pic>
        <p:nvPicPr>
          <p:cNvPr id="2754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068960"/>
            <a:ext cx="4751387" cy="362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sz="4400" b="0" dirty="0" smtClean="0"/>
              <a:t>比邻星的距离</a:t>
            </a:r>
            <a:endParaRPr lang="en-US" altLang="zh-CN" sz="4400" b="0" dirty="0" smtClean="0"/>
          </a:p>
        </p:txBody>
      </p:sp>
      <p:sp>
        <p:nvSpPr>
          <p:cNvPr id="45059" name="Rectangle 3"/>
          <p:cNvSpPr>
            <a:spLocks noGrp="1" noChangeArrowheads="1"/>
          </p:cNvSpPr>
          <p:nvPr>
            <p:ph type="body" idx="1"/>
          </p:nvPr>
        </p:nvSpPr>
        <p:spPr>
          <a:xfrm>
            <a:off x="142558" y="874713"/>
            <a:ext cx="7412128" cy="3527598"/>
          </a:xfrm>
        </p:spPr>
        <p:txBody>
          <a:bodyPr/>
          <a:lstStyle/>
          <a:p>
            <a:pPr eaLnBrk="1" hangingPunct="1"/>
            <a:r>
              <a:rPr lang="zh-CN" altLang="en-US" dirty="0" smtClean="0"/>
              <a:t>最近的恒星，红矮星</a:t>
            </a:r>
          </a:p>
          <a:p>
            <a:pPr eaLnBrk="1" hangingPunct="1"/>
            <a:r>
              <a:rPr lang="zh-CN" altLang="en-US" dirty="0" smtClean="0"/>
              <a:t>三合星半人马座</a:t>
            </a:r>
            <a:r>
              <a:rPr lang="el-GR" altLang="zh-CN" dirty="0" smtClean="0"/>
              <a:t>α</a:t>
            </a:r>
            <a:r>
              <a:rPr lang="zh-CN" altLang="en-US" dirty="0" smtClean="0"/>
              <a:t>星成员</a:t>
            </a:r>
            <a:endParaRPr lang="en-US" altLang="zh-CN" dirty="0" smtClean="0"/>
          </a:p>
          <a:p>
            <a:pPr lvl="1" eaLnBrk="1" hangingPunct="1"/>
            <a:r>
              <a:rPr lang="zh-CN" altLang="en-US" dirty="0" smtClean="0"/>
              <a:t>（</a:t>
            </a:r>
            <a:r>
              <a:rPr lang="el-GR" altLang="zh-CN" dirty="0"/>
              <a:t> </a:t>
            </a:r>
            <a:r>
              <a:rPr lang="el-GR" altLang="zh-CN" dirty="0" smtClean="0"/>
              <a:t>α</a:t>
            </a:r>
            <a:r>
              <a:rPr lang="en-US" altLang="zh-CN" dirty="0" smtClean="0"/>
              <a:t>–Cen C</a:t>
            </a:r>
            <a:r>
              <a:rPr lang="zh-CN" altLang="en-US" dirty="0" smtClean="0"/>
              <a:t>）</a:t>
            </a:r>
          </a:p>
          <a:p>
            <a:pPr eaLnBrk="1" hangingPunct="1"/>
            <a:r>
              <a:rPr lang="zh-CN" altLang="en-US" dirty="0" smtClean="0"/>
              <a:t>视差 </a:t>
            </a:r>
            <a:r>
              <a:rPr lang="en-US" altLang="zh-CN" dirty="0" smtClean="0"/>
              <a:t>p = 0.77”</a:t>
            </a:r>
            <a:r>
              <a:rPr lang="zh-CN" altLang="en-US" dirty="0" smtClean="0"/>
              <a:t> </a:t>
            </a:r>
          </a:p>
          <a:p>
            <a:pPr eaLnBrk="1" hangingPunct="1"/>
            <a:r>
              <a:rPr lang="zh-CN" altLang="en-US" dirty="0" smtClean="0"/>
              <a:t>距离 </a:t>
            </a:r>
            <a:r>
              <a:rPr lang="en-US" altLang="zh-CN" dirty="0" smtClean="0"/>
              <a:t>d = 1/(0.77) = 1.29 pc</a:t>
            </a:r>
            <a:endParaRPr lang="zh-CN" altLang="en-US" dirty="0" smtClean="0"/>
          </a:p>
          <a:p>
            <a:pPr marL="0" indent="0" eaLnBrk="1" hangingPunct="1">
              <a:buNone/>
            </a:pPr>
            <a:r>
              <a:rPr lang="en-US" altLang="zh-CN" dirty="0"/>
              <a:t> </a:t>
            </a:r>
            <a:r>
              <a:rPr lang="en-US" altLang="zh-CN" dirty="0" smtClean="0"/>
              <a:t>             = 1.29 x 3.26</a:t>
            </a:r>
            <a:r>
              <a:rPr lang="zh-CN" altLang="en-US" dirty="0" smtClean="0"/>
              <a:t>光年</a:t>
            </a:r>
            <a:r>
              <a:rPr lang="en-US" altLang="zh-CN" dirty="0" smtClean="0"/>
              <a:t> = 4.22 </a:t>
            </a:r>
            <a:r>
              <a:rPr lang="zh-CN" altLang="en-US" dirty="0" smtClean="0"/>
              <a:t>光年</a:t>
            </a:r>
          </a:p>
        </p:txBody>
      </p:sp>
      <p:sp>
        <p:nvSpPr>
          <p:cNvPr id="45060" name="AutoShape 6" descr="280px-Alpha,_Beta_and_Proxima_Centaur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61" name="AutoShape 8" descr="280px-Alpha,_Beta_and_Proxima_Centaur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62" name="AutoShape 10" descr="280px-Alpha,_Beta_and_Proxima_Centaur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63" name="AutoShape 14" descr="280px-Alpha,_Beta_and_Proxima_Centaur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64" name="AutoShape 16" descr="280px-Alpha,_Beta_and_Proxima_Centaur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65" name="AutoShape 18" descr="280px-Alpha,_Beta_and_Proxima_Centaur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66" name="AutoShape 20" descr="250px-New_shot_of_Proxima_Centauri,_our_nearest_neighbou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67" name="AutoShape 22" descr="148px-New_shot_of_Proxima_Centauri,_our_nearest_neighbou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68" name="AutoShape 24" descr="148px-New_shot_of_Proxima_Centauri,_our_nearest_neighbou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69" name="AutoShape 26" descr="148px-New_shot_of_Proxima_Centauri,_our_nearest_neighbou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45070" name="AutoShape 28" descr="Alpha,_Beta_and_Proxima_Centauri"/>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pic>
        <p:nvPicPr>
          <p:cNvPr id="45071" name="Picture 30" descr="58ee3d6d55fbb2fb76f56db24e4a20a44723dcb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4405489"/>
            <a:ext cx="6406526" cy="223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2" name="Picture 32" descr="472309f79052982267db25e0d7ca7bcb0a46d42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406" y="1247627"/>
            <a:ext cx="2616200"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3"/>
          <p:cNvSpPr>
            <a:spLocks noGrp="1" noChangeArrowheads="1"/>
          </p:cNvSpPr>
          <p:nvPr>
            <p:ph type="body" idx="4294967295"/>
          </p:nvPr>
        </p:nvSpPr>
        <p:spPr>
          <a:xfrm>
            <a:off x="179388" y="692150"/>
            <a:ext cx="4248150" cy="5616575"/>
          </a:xfrm>
        </p:spPr>
        <p:txBody>
          <a:bodyPr/>
          <a:lstStyle/>
          <a:p>
            <a:r>
              <a:rPr lang="zh-CN" altLang="en-US" dirty="0" smtClean="0">
                <a:solidFill>
                  <a:srgbClr val="FFFF00"/>
                </a:solidFill>
              </a:rPr>
              <a:t>太阳耀斑</a:t>
            </a:r>
            <a:r>
              <a:rPr lang="zh-CN" altLang="en-US" dirty="0" smtClean="0"/>
              <a:t>是最剧烈的太阳活动形式</a:t>
            </a:r>
          </a:p>
          <a:p>
            <a:r>
              <a:rPr lang="zh-CN" altLang="en-US" dirty="0" smtClean="0"/>
              <a:t>在几分钟到几个小时内喷发巨大能量</a:t>
            </a:r>
          </a:p>
          <a:p>
            <a:r>
              <a:rPr lang="zh-CN" altLang="en-US" dirty="0" smtClean="0"/>
              <a:t>加热气体到</a:t>
            </a:r>
            <a:r>
              <a:rPr lang="en-US" altLang="zh-CN" dirty="0" smtClean="0"/>
              <a:t>2</a:t>
            </a:r>
            <a:r>
              <a:rPr lang="zh-CN" altLang="en-US" dirty="0" smtClean="0"/>
              <a:t>千万</a:t>
            </a:r>
            <a:r>
              <a:rPr lang="en-US" altLang="zh-CN" dirty="0" smtClean="0"/>
              <a:t>K</a:t>
            </a:r>
            <a:r>
              <a:rPr lang="zh-CN" altLang="en-US" dirty="0" smtClean="0"/>
              <a:t>，是强烈的</a:t>
            </a:r>
            <a:r>
              <a:rPr lang="en-US" altLang="zh-CN" dirty="0" smtClean="0"/>
              <a:t>X</a:t>
            </a:r>
            <a:r>
              <a:rPr lang="zh-CN" altLang="en-US" dirty="0" smtClean="0"/>
              <a:t>射线和伽马射线源</a:t>
            </a:r>
          </a:p>
          <a:p>
            <a:r>
              <a:rPr lang="zh-CN" altLang="en-US" dirty="0" smtClean="0"/>
              <a:t>从耀斑发出的热等离子体速度可达</a:t>
            </a:r>
            <a:r>
              <a:rPr lang="en-US" altLang="zh-CN" dirty="0" smtClean="0"/>
              <a:t>1,500 km/s</a:t>
            </a:r>
          </a:p>
        </p:txBody>
      </p:sp>
      <p:pic>
        <p:nvPicPr>
          <p:cNvPr id="2775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213" y="404813"/>
            <a:ext cx="4649787"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7508" name="Text Box 5"/>
          <p:cNvSpPr txBox="1">
            <a:spLocks noChangeArrowheads="1"/>
          </p:cNvSpPr>
          <p:nvPr/>
        </p:nvSpPr>
        <p:spPr bwMode="auto">
          <a:xfrm>
            <a:off x="4716463" y="5229225"/>
            <a:ext cx="4248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dirty="0">
                <a:solidFill>
                  <a:srgbClr val="00FF00"/>
                </a:solidFill>
                <a:latin typeface="Times New Roman" panose="02020603050405020304" pitchFamily="18" charset="0"/>
                <a:ea typeface="华文中宋" panose="02010600040101010101" pitchFamily="2" charset="-122"/>
              </a:rPr>
              <a:t>磁场增强的太阳黑子群是所有太阳活动的源泉</a:t>
            </a:r>
          </a:p>
        </p:txBody>
      </p:sp>
      <p:sp>
        <p:nvSpPr>
          <p:cNvPr id="277509" name="Text Box 6"/>
          <p:cNvSpPr txBox="1">
            <a:spLocks noChangeArrowheads="1"/>
          </p:cNvSpPr>
          <p:nvPr/>
        </p:nvSpPr>
        <p:spPr bwMode="auto">
          <a:xfrm>
            <a:off x="4716463" y="549275"/>
            <a:ext cx="1079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a:solidFill>
                  <a:srgbClr val="00FF00"/>
                </a:solidFill>
                <a:latin typeface="Times New Roman" panose="02020603050405020304" pitchFamily="18" charset="0"/>
              </a:rPr>
              <a:t>紫外</a:t>
            </a:r>
          </a:p>
        </p:txBody>
      </p:sp>
      <p:sp>
        <p:nvSpPr>
          <p:cNvPr id="277510" name="Text Box 7"/>
          <p:cNvSpPr txBox="1">
            <a:spLocks noChangeArrowheads="1"/>
          </p:cNvSpPr>
          <p:nvPr/>
        </p:nvSpPr>
        <p:spPr bwMode="auto">
          <a:xfrm>
            <a:off x="6372225" y="549275"/>
            <a:ext cx="1079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a:solidFill>
                  <a:srgbClr val="00FF00"/>
                </a:solidFill>
                <a:latin typeface="Times New Roman" panose="02020603050405020304" pitchFamily="18" charset="0"/>
              </a:rPr>
              <a:t>紫外</a:t>
            </a:r>
          </a:p>
        </p:txBody>
      </p:sp>
      <p:sp>
        <p:nvSpPr>
          <p:cNvPr id="277511" name="Text Box 8"/>
          <p:cNvSpPr txBox="1">
            <a:spLocks noChangeArrowheads="1"/>
          </p:cNvSpPr>
          <p:nvPr/>
        </p:nvSpPr>
        <p:spPr bwMode="auto">
          <a:xfrm>
            <a:off x="8064500" y="549275"/>
            <a:ext cx="1079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b="0">
                <a:solidFill>
                  <a:srgbClr val="00FF00"/>
                </a:solidFill>
                <a:latin typeface="Times New Roman" panose="02020603050405020304" pitchFamily="18" charset="0"/>
              </a:rPr>
              <a:t>光学</a:t>
            </a: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277512" name="Text Box 9"/>
          <p:cNvSpPr txBox="1">
            <a:spLocks noChangeArrowheads="1"/>
          </p:cNvSpPr>
          <p:nvPr/>
        </p:nvSpPr>
        <p:spPr bwMode="auto">
          <a:xfrm>
            <a:off x="5508625" y="2781300"/>
            <a:ext cx="3311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b="0" dirty="0">
                <a:solidFill>
                  <a:srgbClr val="00FF00"/>
                </a:solidFill>
              </a:rPr>
              <a:t>SDO 2011</a:t>
            </a:r>
            <a:r>
              <a:rPr lang="zh-CN" altLang="en-US" b="0" dirty="0">
                <a:solidFill>
                  <a:srgbClr val="00FF00"/>
                </a:solidFill>
              </a:rPr>
              <a:t>年</a:t>
            </a:r>
            <a:r>
              <a:rPr lang="en-US" altLang="zh-CN" b="0" dirty="0">
                <a:solidFill>
                  <a:srgbClr val="00FF00"/>
                </a:solidFill>
              </a:rPr>
              <a:t>8</a:t>
            </a:r>
            <a:r>
              <a:rPr lang="zh-CN" altLang="en-US" b="0" dirty="0">
                <a:solidFill>
                  <a:srgbClr val="00FF00"/>
                </a:solidFill>
              </a:rPr>
              <a:t>月</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p:cNvSpPr>
            <a:spLocks noGrp="1" noChangeArrowheads="1"/>
          </p:cNvSpPr>
          <p:nvPr>
            <p:ph type="body" idx="4294967295"/>
          </p:nvPr>
        </p:nvSpPr>
        <p:spPr>
          <a:xfrm>
            <a:off x="179388" y="476250"/>
            <a:ext cx="8763000" cy="5257800"/>
          </a:xfrm>
        </p:spPr>
        <p:txBody>
          <a:bodyPr/>
          <a:lstStyle/>
          <a:p>
            <a:r>
              <a:rPr lang="zh-CN" altLang="en-US" dirty="0" smtClean="0"/>
              <a:t>与太阳耀斑关联的是</a:t>
            </a:r>
            <a:r>
              <a:rPr lang="zh-CN" altLang="en-US" dirty="0" smtClean="0">
                <a:solidFill>
                  <a:srgbClr val="FFFF00"/>
                </a:solidFill>
              </a:rPr>
              <a:t>日冕物质抛射</a:t>
            </a:r>
            <a:r>
              <a:rPr lang="zh-CN" altLang="en-US" dirty="0" smtClean="0"/>
              <a:t>，是上升至日冕之上的</a:t>
            </a:r>
            <a:r>
              <a:rPr lang="zh-CN" altLang="en-US" dirty="0" smtClean="0">
                <a:solidFill>
                  <a:srgbClr val="00FF00"/>
                </a:solidFill>
              </a:rPr>
              <a:t>太阳风爆发 </a:t>
            </a:r>
          </a:p>
        </p:txBody>
      </p:sp>
      <p:pic>
        <p:nvPicPr>
          <p:cNvPr id="2795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844675"/>
            <a:ext cx="4264025" cy="443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5580112" y="4293096"/>
            <a:ext cx="1368152" cy="584775"/>
          </a:xfrm>
          <a:prstGeom prst="rect">
            <a:avLst/>
          </a:prstGeom>
          <a:noFill/>
        </p:spPr>
        <p:txBody>
          <a:bodyPr wrap="square" rtlCol="0">
            <a:spAutoFit/>
          </a:bodyPr>
          <a:lstStyle/>
          <a:p>
            <a:r>
              <a:rPr lang="zh-CN" altLang="en-US" sz="3200" dirty="0" smtClean="0">
                <a:solidFill>
                  <a:srgbClr val="00FF00"/>
                </a:solidFill>
              </a:rPr>
              <a:t>紫外</a:t>
            </a:r>
            <a:endParaRPr lang="zh-CN" altLang="en-US" sz="3200" dirty="0">
              <a:solidFill>
                <a:srgbClr val="00FF00"/>
              </a:solidFill>
            </a:endParaRPr>
          </a:p>
        </p:txBody>
      </p:sp>
      <p:sp>
        <p:nvSpPr>
          <p:cNvPr id="3" name="文本框 2"/>
          <p:cNvSpPr txBox="1"/>
          <p:nvPr/>
        </p:nvSpPr>
        <p:spPr>
          <a:xfrm>
            <a:off x="7298039" y="3840579"/>
            <a:ext cx="1094904" cy="461665"/>
          </a:xfrm>
          <a:prstGeom prst="rect">
            <a:avLst/>
          </a:prstGeom>
          <a:noFill/>
        </p:spPr>
        <p:txBody>
          <a:bodyPr wrap="square" rtlCol="0">
            <a:spAutoFit/>
          </a:bodyPr>
          <a:lstStyle/>
          <a:p>
            <a:r>
              <a:rPr lang="en-US" altLang="zh-CN" dirty="0" smtClean="0">
                <a:solidFill>
                  <a:srgbClr val="00FF00"/>
                </a:solidFill>
              </a:rPr>
              <a:t>X</a:t>
            </a:r>
            <a:r>
              <a:rPr lang="zh-CN" altLang="en-US" dirty="0" smtClean="0">
                <a:solidFill>
                  <a:srgbClr val="00FF00"/>
                </a:solidFill>
              </a:rPr>
              <a:t>射线</a:t>
            </a:r>
            <a:endParaRPr lang="zh-CN" altLang="en-US" dirty="0">
              <a:solidFill>
                <a:srgbClr val="00FF00"/>
              </a:solidFill>
            </a:endParaRPr>
          </a:p>
        </p:txBody>
      </p:sp>
      <p:sp>
        <p:nvSpPr>
          <p:cNvPr id="5" name="椭圆 4"/>
          <p:cNvSpPr/>
          <p:nvPr/>
        </p:nvSpPr>
        <p:spPr bwMode="auto">
          <a:xfrm>
            <a:off x="6941579" y="2343637"/>
            <a:ext cx="1354427" cy="1374179"/>
          </a:xfrm>
          <a:prstGeom prst="ellipse">
            <a:avLst/>
          </a:prstGeom>
          <a:noFill/>
          <a:ln w="381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idx="4294967295"/>
          </p:nvPr>
        </p:nvSpPr>
        <p:spPr/>
        <p:txBody>
          <a:bodyPr/>
          <a:lstStyle/>
          <a:p>
            <a:pPr algn="ctr"/>
            <a:r>
              <a:rPr lang="zh-CN" altLang="en-US" sz="4000" b="0" dirty="0" smtClean="0"/>
              <a:t>太阳活动对地球的影响</a:t>
            </a:r>
          </a:p>
        </p:txBody>
      </p:sp>
      <p:sp>
        <p:nvSpPr>
          <p:cNvPr id="283651" name="Rectangle 3"/>
          <p:cNvSpPr>
            <a:spLocks noGrp="1" noChangeArrowheads="1"/>
          </p:cNvSpPr>
          <p:nvPr>
            <p:ph type="body" idx="4294967295"/>
          </p:nvPr>
        </p:nvSpPr>
        <p:spPr>
          <a:xfrm>
            <a:off x="179388" y="908050"/>
            <a:ext cx="8763000" cy="5616575"/>
          </a:xfrm>
        </p:spPr>
        <p:txBody>
          <a:bodyPr/>
          <a:lstStyle/>
          <a:p>
            <a:pPr>
              <a:lnSpc>
                <a:spcPct val="90000"/>
              </a:lnSpc>
            </a:pPr>
            <a:r>
              <a:rPr lang="zh-CN" altLang="en-US" dirty="0" smtClean="0"/>
              <a:t>太阳活动区产生的极紫外、</a:t>
            </a:r>
            <a:r>
              <a:rPr lang="en-US" altLang="zh-CN" dirty="0" smtClean="0"/>
              <a:t>X-</a:t>
            </a:r>
            <a:r>
              <a:rPr lang="zh-CN" altLang="en-US" dirty="0" smtClean="0"/>
              <a:t>射线高能辐射引起地球上层大气膨胀，增加空间飞行器运行的大气阻力，空间飞行器高度下降</a:t>
            </a:r>
          </a:p>
          <a:p>
            <a:pPr lvl="1">
              <a:lnSpc>
                <a:spcPct val="90000"/>
              </a:lnSpc>
            </a:pPr>
            <a:r>
              <a:rPr lang="en-US" altLang="zh-CN" dirty="0" smtClean="0"/>
              <a:t>HST</a:t>
            </a:r>
          </a:p>
          <a:p>
            <a:pPr>
              <a:lnSpc>
                <a:spcPct val="90000"/>
              </a:lnSpc>
            </a:pPr>
            <a:r>
              <a:rPr lang="zh-CN" altLang="en-US" dirty="0" smtClean="0"/>
              <a:t>地球磁层是地球磁场与太阳风相互作用的产物。太阳活动期间，增强的太阳风</a:t>
            </a:r>
            <a:r>
              <a:rPr lang="en-US" altLang="zh-CN" dirty="0" smtClean="0"/>
              <a:t>[</a:t>
            </a:r>
            <a:r>
              <a:rPr lang="zh-CN" altLang="en-US" dirty="0" smtClean="0"/>
              <a:t>日冕物质抛射 </a:t>
            </a:r>
            <a:r>
              <a:rPr lang="en-US" altLang="zh-CN" dirty="0" smtClean="0"/>
              <a:t>]</a:t>
            </a:r>
            <a:r>
              <a:rPr lang="zh-CN" altLang="en-US" dirty="0" smtClean="0"/>
              <a:t>破坏地球磁层</a:t>
            </a:r>
          </a:p>
          <a:p>
            <a:pPr lvl="1">
              <a:lnSpc>
                <a:spcPct val="90000"/>
              </a:lnSpc>
            </a:pPr>
            <a:r>
              <a:rPr lang="zh-CN" altLang="en-US" dirty="0" smtClean="0"/>
              <a:t>极光</a:t>
            </a:r>
          </a:p>
          <a:p>
            <a:pPr>
              <a:lnSpc>
                <a:spcPct val="90000"/>
              </a:lnSpc>
            </a:pPr>
            <a:r>
              <a:rPr lang="zh-CN" altLang="en-US" dirty="0" smtClean="0"/>
              <a:t>磁暴破坏电网</a:t>
            </a:r>
          </a:p>
          <a:p>
            <a:pPr>
              <a:lnSpc>
                <a:spcPct val="90000"/>
              </a:lnSpc>
            </a:pPr>
            <a:r>
              <a:rPr lang="zh-CN" altLang="en-US" dirty="0" smtClean="0"/>
              <a:t>日冕物质抛射影响无线电通讯、导航，损害</a:t>
            </a:r>
            <a:r>
              <a:rPr lang="en-US" altLang="zh-CN" dirty="0" smtClean="0"/>
              <a:t>[</a:t>
            </a:r>
            <a:r>
              <a:rPr lang="zh-CN" altLang="en-US" dirty="0" smtClean="0"/>
              <a:t>通讯</a:t>
            </a:r>
            <a:r>
              <a:rPr lang="en-US" altLang="zh-CN" dirty="0" smtClean="0"/>
              <a:t>]</a:t>
            </a:r>
            <a:r>
              <a:rPr lang="zh-CN" altLang="en-US" dirty="0" smtClean="0"/>
              <a:t>卫星的供电</a:t>
            </a: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0" dirty="0" smtClean="0"/>
              <a:t>【</a:t>
            </a:r>
            <a:r>
              <a:rPr lang="zh-CN" altLang="en-US" sz="4000" b="0" dirty="0" smtClean="0"/>
              <a:t>新进展</a:t>
            </a:r>
            <a:r>
              <a:rPr lang="en-US" altLang="zh-CN" sz="4000" b="0" dirty="0" smtClean="0"/>
              <a:t>】</a:t>
            </a:r>
            <a:r>
              <a:rPr lang="zh-CN" altLang="en-US" sz="4000" b="0" dirty="0"/>
              <a:t>“帕克” “触摸太阳”</a:t>
            </a:r>
          </a:p>
        </p:txBody>
      </p:sp>
      <p:sp>
        <p:nvSpPr>
          <p:cNvPr id="3" name="内容占位符 2"/>
          <p:cNvSpPr>
            <a:spLocks noGrp="1"/>
          </p:cNvSpPr>
          <p:nvPr>
            <p:ph idx="1"/>
          </p:nvPr>
        </p:nvSpPr>
        <p:spPr/>
        <p:txBody>
          <a:bodyPr/>
          <a:lstStyle/>
          <a:p>
            <a:r>
              <a:rPr lang="zh-CN" altLang="en-US" dirty="0" smtClean="0"/>
              <a:t>到太阳距离</a:t>
            </a:r>
            <a:r>
              <a:rPr lang="en-US" altLang="zh-CN" dirty="0" smtClean="0"/>
              <a:t>640</a:t>
            </a:r>
            <a:r>
              <a:rPr lang="zh-CN" altLang="en-US" dirty="0" smtClean="0"/>
              <a:t>万千米（比水星近</a:t>
            </a:r>
            <a:r>
              <a:rPr lang="en-US" altLang="zh-CN" dirty="0" smtClean="0"/>
              <a:t>~14</a:t>
            </a:r>
            <a:r>
              <a:rPr lang="zh-CN" altLang="en-US" dirty="0" smtClean="0"/>
              <a:t>倍）</a:t>
            </a:r>
            <a:endParaRPr lang="en-US" altLang="zh-CN" dirty="0" smtClean="0"/>
          </a:p>
          <a:p>
            <a:r>
              <a:rPr lang="zh-CN" altLang="en-US" dirty="0" smtClean="0"/>
              <a:t>探测太阳风粒子加速和日冕超高温之谜</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276872"/>
            <a:ext cx="6000750" cy="3371850"/>
          </a:xfrm>
          <a:prstGeom prst="rect">
            <a:avLst/>
          </a:prstGeom>
        </p:spPr>
      </p:pic>
    </p:spTree>
    <p:extLst>
      <p:ext uri="{BB962C8B-B14F-4D97-AF65-F5344CB8AC3E}">
        <p14:creationId xmlns:p14="http://schemas.microsoft.com/office/powerpoint/2010/main" val="104759999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lgn="ctr" eaLnBrk="1" hangingPunct="1"/>
            <a:r>
              <a:rPr lang="zh-CN" altLang="en-US" b="0" dirty="0" smtClean="0"/>
              <a:t>恒星的</a:t>
            </a:r>
            <a:r>
              <a:rPr lang="en-US" altLang="zh-CN" b="0" dirty="0"/>
              <a:t>[</a:t>
            </a:r>
            <a:r>
              <a:rPr lang="zh-CN" altLang="en-US" b="0" dirty="0"/>
              <a:t>视</a:t>
            </a:r>
            <a:r>
              <a:rPr lang="en-US" altLang="zh-CN" b="0" dirty="0"/>
              <a:t>]</a:t>
            </a:r>
            <a:r>
              <a:rPr lang="zh-CN" altLang="en-US" b="0" dirty="0" smtClean="0"/>
              <a:t>亮度</a:t>
            </a:r>
          </a:p>
        </p:txBody>
      </p:sp>
      <p:sp>
        <p:nvSpPr>
          <p:cNvPr id="54275" name="Rectangle 3"/>
          <p:cNvSpPr>
            <a:spLocks noGrp="1" noChangeArrowheads="1"/>
          </p:cNvSpPr>
          <p:nvPr>
            <p:ph type="body" idx="1"/>
          </p:nvPr>
        </p:nvSpPr>
        <p:spPr>
          <a:xfrm>
            <a:off x="107950" y="1484313"/>
            <a:ext cx="8763000" cy="4608512"/>
          </a:xfrm>
        </p:spPr>
        <p:txBody>
          <a:bodyPr/>
          <a:lstStyle/>
          <a:p>
            <a:pPr eaLnBrk="1" hangingPunct="1"/>
            <a:r>
              <a:rPr lang="zh-CN" altLang="en-US" dirty="0" smtClean="0"/>
              <a:t>恒星（天体）的</a:t>
            </a:r>
            <a:r>
              <a:rPr lang="en-US" altLang="zh-CN" dirty="0" smtClean="0">
                <a:solidFill>
                  <a:srgbClr val="FFFF00"/>
                </a:solidFill>
              </a:rPr>
              <a:t>[</a:t>
            </a:r>
            <a:r>
              <a:rPr lang="zh-CN" altLang="en-US" dirty="0" smtClean="0">
                <a:solidFill>
                  <a:srgbClr val="FFFF00"/>
                </a:solidFill>
              </a:rPr>
              <a:t>视</a:t>
            </a:r>
            <a:r>
              <a:rPr lang="en-US" altLang="zh-CN" dirty="0" smtClean="0">
                <a:solidFill>
                  <a:srgbClr val="FFFF00"/>
                </a:solidFill>
              </a:rPr>
              <a:t>]</a:t>
            </a:r>
            <a:r>
              <a:rPr lang="zh-CN" altLang="en-US" dirty="0" smtClean="0">
                <a:solidFill>
                  <a:srgbClr val="FFFF00"/>
                </a:solidFill>
              </a:rPr>
              <a:t>亮度</a:t>
            </a:r>
            <a:r>
              <a:rPr lang="zh-CN" altLang="en-US" dirty="0" smtClean="0"/>
              <a:t>：恒星在单位时间照到接收设备单位面积上的辐射能量</a:t>
            </a:r>
          </a:p>
          <a:p>
            <a:pPr eaLnBrk="1" hangingPunct="1"/>
            <a:endParaRPr lang="en-US" altLang="zh-CN" dirty="0" smtClean="0"/>
          </a:p>
          <a:p>
            <a:pPr eaLnBrk="1" hangingPunct="1"/>
            <a:r>
              <a:rPr lang="zh-CN" altLang="en-US" dirty="0" smtClean="0"/>
              <a:t>150 </a:t>
            </a:r>
            <a:r>
              <a:rPr lang="en-US" altLang="zh-CN" dirty="0" smtClean="0"/>
              <a:t>BC, </a:t>
            </a:r>
            <a:r>
              <a:rPr lang="zh-CN" altLang="en-US" dirty="0" smtClean="0"/>
              <a:t>喜帕恰斯标定肉眼可见的恒星为6个视亮度等级，1等星最亮，</a:t>
            </a:r>
            <a:r>
              <a:rPr lang="en-US" altLang="zh-CN" dirty="0" smtClean="0"/>
              <a:t>6</a:t>
            </a:r>
            <a:r>
              <a:rPr lang="zh-CN" altLang="en-US" dirty="0" smtClean="0"/>
              <a:t>等星最暗</a:t>
            </a:r>
          </a:p>
          <a:p>
            <a:pPr eaLnBrk="1" hangingPunct="1"/>
            <a:endParaRPr lang="en-US" altLang="zh-CN" dirty="0" smtClean="0"/>
          </a:p>
          <a:p>
            <a:pPr eaLnBrk="1" hangingPunct="1"/>
            <a:r>
              <a:rPr lang="zh-CN" altLang="en-US" dirty="0" smtClean="0"/>
              <a:t>定义：1等星的亮度是</a:t>
            </a:r>
            <a:r>
              <a:rPr lang="en-US" altLang="zh-CN" dirty="0" smtClean="0"/>
              <a:t>6</a:t>
            </a:r>
            <a:r>
              <a:rPr lang="zh-CN" altLang="en-US" dirty="0" smtClean="0"/>
              <a:t>等星的</a:t>
            </a:r>
            <a:r>
              <a:rPr lang="en-US" altLang="zh-CN" dirty="0" smtClean="0"/>
              <a:t>100</a:t>
            </a:r>
            <a:r>
              <a:rPr lang="zh-CN" altLang="en-US" dirty="0" smtClean="0"/>
              <a:t>倍</a:t>
            </a:r>
          </a:p>
          <a:p>
            <a:pPr lvl="1" eaLnBrk="1" hangingPunct="1"/>
            <a:r>
              <a:rPr lang="zh-CN" altLang="en-US" dirty="0" smtClean="0"/>
              <a:t>两个星等差</a:t>
            </a:r>
            <a:r>
              <a:rPr lang="en-US" altLang="zh-CN" dirty="0" smtClean="0"/>
              <a:t>1</a:t>
            </a:r>
            <a:r>
              <a:rPr lang="zh-CN" altLang="en-US" dirty="0" smtClean="0"/>
              <a:t>，亮度差</a:t>
            </a:r>
            <a:r>
              <a:rPr lang="en-US" altLang="zh-CN" dirty="0" smtClean="0"/>
              <a:t>2.512</a:t>
            </a:r>
            <a:r>
              <a:rPr lang="zh-CN" altLang="en-US" dirty="0" smtClean="0"/>
              <a:t>倍</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pPr algn="ctr" eaLnBrk="1" hangingPunct="1"/>
            <a:endParaRPr lang="zh-CN" altLang="en-US" b="0" smtClean="0"/>
          </a:p>
        </p:txBody>
      </p:sp>
      <p:sp>
        <p:nvSpPr>
          <p:cNvPr id="56323" name="Rectangle 3"/>
          <p:cNvSpPr>
            <a:spLocks noGrp="1" noChangeArrowheads="1"/>
          </p:cNvSpPr>
          <p:nvPr>
            <p:ph type="body" idx="4294967295"/>
          </p:nvPr>
        </p:nvSpPr>
        <p:spPr>
          <a:xfrm>
            <a:off x="179388" y="908050"/>
            <a:ext cx="8763000" cy="3025775"/>
          </a:xfrm>
        </p:spPr>
        <p:txBody>
          <a:bodyPr/>
          <a:lstStyle/>
          <a:p>
            <a:pPr eaLnBrk="1" hangingPunct="1"/>
            <a:r>
              <a:rPr lang="zh-CN" altLang="en-US" dirty="0" smtClean="0"/>
              <a:t>恒星视亮度用</a:t>
            </a:r>
            <a:r>
              <a:rPr lang="zh-CN" altLang="en-US" dirty="0" smtClean="0">
                <a:solidFill>
                  <a:srgbClr val="FFFF00"/>
                </a:solidFill>
              </a:rPr>
              <a:t>视星等</a:t>
            </a:r>
            <a:r>
              <a:rPr lang="zh-CN" altLang="en-US" dirty="0" smtClean="0"/>
              <a:t>表示，即以恒星视亮度</a:t>
            </a:r>
            <a:r>
              <a:rPr lang="en-US" altLang="zh-CN" dirty="0" smtClean="0"/>
              <a:t>b </a:t>
            </a:r>
            <a:r>
              <a:rPr lang="zh-CN" altLang="en-US" dirty="0" smtClean="0"/>
              <a:t>的对数来表示</a:t>
            </a:r>
          </a:p>
          <a:p>
            <a:pPr eaLnBrk="1" hangingPunct="1">
              <a:buFont typeface="Wingdings" panose="05000000000000000000" pitchFamily="2" charset="2"/>
              <a:buNone/>
            </a:pPr>
            <a:r>
              <a:rPr lang="en-US" altLang="zh-CN" dirty="0" smtClean="0"/>
              <a:t>               m = - 2.5 log </a:t>
            </a:r>
            <a:r>
              <a:rPr lang="en-US" altLang="zh-CN" baseline="-30000" dirty="0" smtClean="0"/>
              <a:t>10</a:t>
            </a:r>
            <a:r>
              <a:rPr lang="en-US" altLang="zh-CN" dirty="0" smtClean="0"/>
              <a:t> ( b / b </a:t>
            </a:r>
            <a:r>
              <a:rPr lang="en-US" altLang="zh-CN" baseline="-30000" dirty="0" smtClean="0"/>
              <a:t>0</a:t>
            </a:r>
            <a:r>
              <a:rPr lang="en-US" altLang="zh-CN" dirty="0" smtClean="0"/>
              <a:t>) </a:t>
            </a:r>
          </a:p>
          <a:p>
            <a:pPr eaLnBrk="1" hangingPunct="1"/>
            <a:r>
              <a:rPr lang="zh-CN" altLang="en-US" dirty="0" smtClean="0"/>
              <a:t>定标值</a:t>
            </a:r>
            <a:r>
              <a:rPr lang="en-US" altLang="zh-CN" dirty="0" smtClean="0"/>
              <a:t>b</a:t>
            </a:r>
            <a:r>
              <a:rPr lang="en-US" altLang="zh-CN" baseline="-25000" dirty="0" smtClean="0"/>
              <a:t>0</a:t>
            </a:r>
            <a:r>
              <a:rPr lang="zh-CN" altLang="en-US" dirty="0" smtClean="0"/>
              <a:t>即为0等星的视亮度</a:t>
            </a:r>
          </a:p>
          <a:p>
            <a:pPr lvl="1" eaLnBrk="1" hangingPunct="1"/>
            <a:r>
              <a:rPr lang="zh-CN" altLang="en-US" dirty="0" smtClean="0"/>
              <a:t>织女星的视星等为0.03，其亮度非常（最）接近</a:t>
            </a:r>
            <a:r>
              <a:rPr lang="en-US" altLang="zh-CN" dirty="0" smtClean="0"/>
              <a:t>b</a:t>
            </a:r>
            <a:r>
              <a:rPr lang="en-US" altLang="zh-CN" baseline="-25000" dirty="0" smtClean="0"/>
              <a:t>0</a:t>
            </a:r>
            <a:endParaRPr lang="en-US" altLang="zh-CN" sz="2400" dirty="0" smtClean="0"/>
          </a:p>
        </p:txBody>
      </p:sp>
      <p:graphicFrame>
        <p:nvGraphicFramePr>
          <p:cNvPr id="56324" name="Object 4"/>
          <p:cNvGraphicFramePr>
            <a:graphicFrameLocks noChangeAspect="1"/>
          </p:cNvGraphicFramePr>
          <p:nvPr>
            <p:extLst>
              <p:ext uri="{D42A27DB-BD31-4B8C-83A1-F6EECF244321}">
                <p14:modId xmlns:p14="http://schemas.microsoft.com/office/powerpoint/2010/main" val="3489656357"/>
              </p:ext>
            </p:extLst>
          </p:nvPr>
        </p:nvGraphicFramePr>
        <p:xfrm>
          <a:off x="2051720" y="3968717"/>
          <a:ext cx="4585156" cy="2232248"/>
        </p:xfrm>
        <a:graphic>
          <a:graphicData uri="http://schemas.openxmlformats.org/presentationml/2006/ole">
            <mc:AlternateContent xmlns:mc="http://schemas.openxmlformats.org/markup-compatibility/2006">
              <mc:Choice xmlns:v="urn:schemas-microsoft-com:vml" Requires="v">
                <p:oleObj spid="_x0000_s56445" name="Equation" r:id="rId4" imgW="1459866" imgH="710891" progId="Equation.3">
                  <p:embed/>
                </p:oleObj>
              </mc:Choice>
              <mc:Fallback>
                <p:oleObj name="Equation" r:id="rId4" imgW="1459866" imgH="710891"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3968717"/>
                        <a:ext cx="4585156" cy="2232248"/>
                      </a:xfrm>
                      <a:prstGeom prst="rect">
                        <a:avLst/>
                      </a:prstGeom>
                      <a:solidFill>
                        <a:schemeClr val="bg1"/>
                      </a:solidFill>
                      <a:ln>
                        <a:noFill/>
                      </a:ln>
                      <a:effectLs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lgn="l" eaLnBrk="1" hangingPunct="1"/>
            <a:r>
              <a:rPr lang="zh-CN" altLang="en-US" sz="4000" b="0" dirty="0" smtClean="0"/>
              <a:t>常见天体的视星等</a:t>
            </a:r>
          </a:p>
        </p:txBody>
      </p:sp>
      <p:sp>
        <p:nvSpPr>
          <p:cNvPr id="58371" name="Rectangle 3"/>
          <p:cNvSpPr>
            <a:spLocks noGrp="1" noChangeArrowheads="1"/>
          </p:cNvSpPr>
          <p:nvPr>
            <p:ph type="body" idx="1"/>
          </p:nvPr>
        </p:nvSpPr>
        <p:spPr>
          <a:xfrm>
            <a:off x="331788" y="908050"/>
            <a:ext cx="5410200" cy="5257800"/>
          </a:xfrm>
        </p:spPr>
        <p:txBody>
          <a:bodyPr/>
          <a:lstStyle/>
          <a:p>
            <a:pPr eaLnBrk="1" hangingPunct="1"/>
            <a:r>
              <a:rPr lang="zh-CN" altLang="en-US" dirty="0" smtClean="0"/>
              <a:t>太阳：-26.7</a:t>
            </a:r>
            <a:r>
              <a:rPr lang="en-US" altLang="zh-CN" baseline="30000" dirty="0" smtClean="0"/>
              <a:t>m</a:t>
            </a:r>
          </a:p>
          <a:p>
            <a:pPr eaLnBrk="1" hangingPunct="1"/>
            <a:r>
              <a:rPr lang="zh-CN" altLang="en-US" dirty="0" smtClean="0"/>
              <a:t>满月：-12.</a:t>
            </a:r>
            <a:r>
              <a:rPr lang="en-US" altLang="zh-CN" dirty="0" smtClean="0"/>
              <a:t>6</a:t>
            </a:r>
            <a:r>
              <a:rPr lang="en-US" altLang="zh-CN" baseline="30000" dirty="0" smtClean="0"/>
              <a:t>m</a:t>
            </a:r>
            <a:endParaRPr lang="en-US" altLang="zh-CN" dirty="0" smtClean="0"/>
          </a:p>
          <a:p>
            <a:pPr eaLnBrk="1" hangingPunct="1"/>
            <a:r>
              <a:rPr lang="zh-CN" altLang="en-US" dirty="0" smtClean="0"/>
              <a:t>金星最亮</a:t>
            </a:r>
            <a:r>
              <a:rPr lang="en-US" altLang="zh-CN" dirty="0" smtClean="0"/>
              <a:t>：-4.4</a:t>
            </a:r>
            <a:r>
              <a:rPr lang="en-US" altLang="zh-CN" baseline="30000" dirty="0" smtClean="0"/>
              <a:t>m</a:t>
            </a:r>
            <a:endParaRPr lang="en-US" altLang="zh-CN" dirty="0" smtClean="0"/>
          </a:p>
          <a:p>
            <a:pPr eaLnBrk="1" hangingPunct="1"/>
            <a:r>
              <a:rPr lang="zh-CN" altLang="en-US" dirty="0" smtClean="0"/>
              <a:t>天狼星：-1.4</a:t>
            </a:r>
            <a:r>
              <a:rPr lang="en-US" altLang="zh-CN" dirty="0" smtClean="0"/>
              <a:t>6</a:t>
            </a:r>
            <a:r>
              <a:rPr lang="en-US" altLang="zh-CN" baseline="30000" dirty="0" smtClean="0"/>
              <a:t>m</a:t>
            </a:r>
            <a:endParaRPr lang="en-US" altLang="zh-CN" dirty="0" smtClean="0"/>
          </a:p>
          <a:p>
            <a:pPr eaLnBrk="1" hangingPunct="1"/>
            <a:r>
              <a:rPr lang="zh-CN" altLang="en-US" dirty="0" smtClean="0"/>
              <a:t>最大地面望远镜可观测最暗星等：25</a:t>
            </a:r>
            <a:r>
              <a:rPr lang="en-US" altLang="zh-CN" baseline="30000" dirty="0" smtClean="0"/>
              <a:t>m</a:t>
            </a:r>
            <a:endParaRPr lang="en-US" altLang="zh-CN" dirty="0" smtClean="0"/>
          </a:p>
          <a:p>
            <a:pPr eaLnBrk="1" hangingPunct="1"/>
            <a:r>
              <a:rPr lang="en-US" altLang="zh-CN" dirty="0" smtClean="0"/>
              <a:t>HST</a:t>
            </a:r>
            <a:r>
              <a:rPr lang="zh-CN" altLang="en-US" dirty="0" smtClean="0"/>
              <a:t>可观测最暗星等：30</a:t>
            </a:r>
            <a:r>
              <a:rPr lang="en-US" altLang="zh-CN" baseline="30000" dirty="0" smtClean="0"/>
              <a:t>m</a:t>
            </a:r>
            <a:endParaRPr lang="zh-CN" altLang="en-US" dirty="0" smtClean="0"/>
          </a:p>
          <a:p>
            <a:pPr eaLnBrk="1" hangingPunct="1"/>
            <a:r>
              <a:rPr lang="zh-CN" altLang="en-US" dirty="0" smtClean="0"/>
              <a:t>天体的观测亮度跟有效波段有关，产生不同的</a:t>
            </a:r>
            <a:r>
              <a:rPr lang="zh-CN" altLang="en-US" dirty="0" smtClean="0">
                <a:solidFill>
                  <a:srgbClr val="FFFF00"/>
                </a:solidFill>
              </a:rPr>
              <a:t>星等系统</a:t>
            </a:r>
            <a:endParaRPr lang="en-US" altLang="zh-CN" dirty="0" smtClean="0">
              <a:solidFill>
                <a:srgbClr val="FFFF00"/>
              </a:solidFill>
            </a:endParaRPr>
          </a:p>
        </p:txBody>
      </p:sp>
      <p:pic>
        <p:nvPicPr>
          <p:cNvPr id="58372" name="Picture 4" descr="app_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57000"/>
            <a:ext cx="3096344" cy="663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4294967295"/>
          </p:nvPr>
        </p:nvSpPr>
        <p:spPr>
          <a:xfrm>
            <a:off x="367031" y="542546"/>
            <a:ext cx="8619139" cy="704501"/>
          </a:xfrm>
        </p:spPr>
        <p:txBody>
          <a:bodyPr/>
          <a:lstStyle/>
          <a:p>
            <a:pPr marL="0" indent="0">
              <a:buNone/>
            </a:pPr>
            <a:r>
              <a:rPr lang="zh-CN" altLang="en-US" dirty="0" smtClean="0"/>
              <a:t>视亮度（视星等）没有直接的物理意义</a:t>
            </a:r>
          </a:p>
        </p:txBody>
      </p:sp>
      <p:pic>
        <p:nvPicPr>
          <p:cNvPr id="604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31" y="2132857"/>
            <a:ext cx="8534581"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447208"/>
            <a:ext cx="263144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5197475"/>
            <a:ext cx="8418268" cy="79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algn="ctr" eaLnBrk="1" hangingPunct="1"/>
            <a:r>
              <a:rPr lang="zh-CN" altLang="en-US" sz="4000" b="0" dirty="0" smtClean="0"/>
              <a:t>辐射的距离平方反比定律</a:t>
            </a:r>
            <a:endParaRPr lang="en-US" altLang="zh-CN" sz="4000" b="0" dirty="0" smtClean="0"/>
          </a:p>
        </p:txBody>
      </p:sp>
      <p:sp>
        <p:nvSpPr>
          <p:cNvPr id="62467" name="Rectangle 3"/>
          <p:cNvSpPr>
            <a:spLocks noGrp="1" noChangeArrowheads="1"/>
          </p:cNvSpPr>
          <p:nvPr>
            <p:ph type="body" idx="1"/>
          </p:nvPr>
        </p:nvSpPr>
        <p:spPr>
          <a:xfrm>
            <a:off x="381916" y="4949214"/>
            <a:ext cx="8590634" cy="1050999"/>
          </a:xfrm>
        </p:spPr>
        <p:txBody>
          <a:bodyPr/>
          <a:lstStyle/>
          <a:p>
            <a:pPr marL="0" indent="0" eaLnBrk="1" hangingPunct="1">
              <a:buNone/>
            </a:pPr>
            <a:r>
              <a:rPr lang="zh-CN" altLang="en-US" dirty="0" smtClean="0"/>
              <a:t>如果恒星的距离倍增，亮度变为1/4，则视星等增加 </a:t>
            </a:r>
            <a:r>
              <a:rPr lang="en-US" altLang="zh-CN" dirty="0" smtClean="0"/>
              <a:t>~</a:t>
            </a:r>
            <a:r>
              <a:rPr lang="zh-CN" altLang="en-US" dirty="0" smtClean="0"/>
              <a:t>1.5</a:t>
            </a:r>
          </a:p>
        </p:txBody>
      </p:sp>
      <p:pic>
        <p:nvPicPr>
          <p:cNvPr id="62468" name="Picture 4" descr="inverse_s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019267"/>
            <a:ext cx="4827171" cy="24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16" y="3816052"/>
            <a:ext cx="8418268" cy="79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p:txBody>
          <a:bodyPr/>
          <a:lstStyle/>
          <a:p>
            <a:pPr algn="ctr" eaLnBrk="1" hangingPunct="1"/>
            <a:r>
              <a:rPr lang="zh-CN" altLang="en-US" sz="4400" b="0" dirty="0" smtClean="0"/>
              <a:t>恒星的光度</a:t>
            </a:r>
          </a:p>
        </p:txBody>
      </p:sp>
      <p:sp>
        <p:nvSpPr>
          <p:cNvPr id="64515" name="Rectangle 3"/>
          <p:cNvSpPr>
            <a:spLocks noGrp="1" noChangeArrowheads="1"/>
          </p:cNvSpPr>
          <p:nvPr>
            <p:ph type="body" idx="4294967295"/>
          </p:nvPr>
        </p:nvSpPr>
        <p:spPr/>
        <p:txBody>
          <a:bodyPr/>
          <a:lstStyle/>
          <a:p>
            <a:pPr eaLnBrk="1" hangingPunct="1"/>
            <a:r>
              <a:rPr lang="zh-CN" altLang="en-US" dirty="0" smtClean="0">
                <a:solidFill>
                  <a:srgbClr val="FFFF00"/>
                </a:solidFill>
              </a:rPr>
              <a:t>光度</a:t>
            </a:r>
            <a:r>
              <a:rPr lang="zh-CN" altLang="en-US" dirty="0" smtClean="0"/>
              <a:t>（</a:t>
            </a:r>
            <a:r>
              <a:rPr lang="en-US" altLang="zh-CN" dirty="0" smtClean="0"/>
              <a:t>L</a:t>
            </a:r>
            <a:r>
              <a:rPr lang="zh-CN" altLang="en-US" dirty="0" smtClean="0"/>
              <a:t>）是恒星表面每秒所发出的辐射（总功率），表征恒星的固有特征</a:t>
            </a:r>
            <a:endParaRPr lang="en-US" altLang="zh-CN" dirty="0" smtClean="0"/>
          </a:p>
          <a:p>
            <a:pPr eaLnBrk="1" hangingPunct="1"/>
            <a:r>
              <a:rPr lang="zh-CN" altLang="en-US" dirty="0" smtClean="0"/>
              <a:t>如距离和亮度已知，可得光度</a:t>
            </a:r>
            <a:r>
              <a:rPr lang="en-US" altLang="zh-CN" dirty="0" smtClean="0"/>
              <a:t>：</a:t>
            </a:r>
          </a:p>
          <a:p>
            <a:pPr eaLnBrk="1" hangingPunct="1"/>
            <a:endParaRPr lang="en-US" altLang="zh-CN" dirty="0" smtClean="0"/>
          </a:p>
          <a:p>
            <a:pPr eaLnBrk="1" hangingPunct="1"/>
            <a:endParaRPr lang="en-US" altLang="zh-CN" dirty="0" smtClean="0"/>
          </a:p>
        </p:txBody>
      </p:sp>
      <p:graphicFrame>
        <p:nvGraphicFramePr>
          <p:cNvPr id="64516" name="Object 4"/>
          <p:cNvGraphicFramePr>
            <a:graphicFrameLocks noChangeAspect="1"/>
          </p:cNvGraphicFramePr>
          <p:nvPr/>
        </p:nvGraphicFramePr>
        <p:xfrm>
          <a:off x="1187450" y="2781300"/>
          <a:ext cx="6705600" cy="773113"/>
        </p:xfrm>
        <a:graphic>
          <a:graphicData uri="http://schemas.openxmlformats.org/presentationml/2006/ole">
            <mc:AlternateContent xmlns:mc="http://schemas.openxmlformats.org/markup-compatibility/2006">
              <mc:Choice xmlns:v="urn:schemas-microsoft-com:vml" Requires="v">
                <p:oleObj spid="_x0000_s64637" name="公式" r:id="rId4" imgW="1981200" imgH="228600" progId="Equation.3">
                  <p:embed/>
                </p:oleObj>
              </mc:Choice>
              <mc:Fallback>
                <p:oleObj name="公式" r:id="rId4" imgW="19812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781300"/>
                        <a:ext cx="6705600" cy="77311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45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3717032"/>
            <a:ext cx="7903096" cy="2880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idx="4294967295"/>
          </p:nvPr>
        </p:nvSpPr>
        <p:spPr>
          <a:xfrm>
            <a:off x="467544" y="274836"/>
            <a:ext cx="8474968" cy="1714004"/>
          </a:xfrm>
        </p:spPr>
        <p:txBody>
          <a:bodyPr/>
          <a:lstStyle/>
          <a:p>
            <a:r>
              <a:rPr lang="zh-CN" altLang="en-US" dirty="0" smtClean="0"/>
              <a:t>太阳参数是恒星物理参数的标准</a:t>
            </a:r>
          </a:p>
          <a:p>
            <a:r>
              <a:rPr lang="zh-CN" altLang="en-US" dirty="0" smtClean="0"/>
              <a:t>太阳光度用    表示</a:t>
            </a:r>
          </a:p>
          <a:p>
            <a:r>
              <a:rPr lang="zh-CN" altLang="en-US" dirty="0" smtClean="0"/>
              <a:t>恒星光度范围：</a:t>
            </a:r>
          </a:p>
        </p:txBody>
      </p:sp>
      <p:pic>
        <p:nvPicPr>
          <p:cNvPr id="665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902026"/>
            <a:ext cx="414094" cy="45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1128" y="1626054"/>
            <a:ext cx="7096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2359" y="1626054"/>
            <a:ext cx="1068388"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5" y="2059912"/>
            <a:ext cx="4938971" cy="468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7" name="Text Box 9"/>
          <p:cNvSpPr txBox="1">
            <a:spLocks noChangeArrowheads="1"/>
          </p:cNvSpPr>
          <p:nvPr/>
        </p:nvSpPr>
        <p:spPr bwMode="auto">
          <a:xfrm>
            <a:off x="361854" y="3068960"/>
            <a:ext cx="35274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dirty="0">
                <a:latin typeface="Times New Roman" panose="02020603050405020304" pitchFamily="18" charset="0"/>
              </a:rPr>
              <a:t>低光度恒星数量比高光度恒星数量多得多</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lgn="ctr" eaLnBrk="1" hangingPunct="1"/>
            <a:r>
              <a:rPr lang="zh-CN" altLang="en-US" sz="4000" b="0" dirty="0" smtClean="0"/>
              <a:t>光度常用绝对星等表示</a:t>
            </a:r>
          </a:p>
        </p:txBody>
      </p:sp>
      <p:sp>
        <p:nvSpPr>
          <p:cNvPr id="72707" name="Rectangle 3"/>
          <p:cNvSpPr>
            <a:spLocks noGrp="1" noChangeArrowheads="1"/>
          </p:cNvSpPr>
          <p:nvPr>
            <p:ph type="body" idx="1"/>
          </p:nvPr>
        </p:nvSpPr>
        <p:spPr>
          <a:xfrm>
            <a:off x="179388" y="1196975"/>
            <a:ext cx="8763000" cy="4968875"/>
          </a:xfrm>
        </p:spPr>
        <p:txBody>
          <a:bodyPr/>
          <a:lstStyle/>
          <a:p>
            <a:pPr eaLnBrk="1" hangingPunct="1"/>
            <a:r>
              <a:rPr lang="zh-CN" altLang="en-US" dirty="0" smtClean="0">
                <a:solidFill>
                  <a:srgbClr val="FFFF00"/>
                </a:solidFill>
              </a:rPr>
              <a:t>绝对星等</a:t>
            </a:r>
            <a:r>
              <a:rPr lang="zh-CN" altLang="en-US" dirty="0" smtClean="0"/>
              <a:t>是恒星在标准距离（即10秒差距）的视星等，用 </a:t>
            </a:r>
            <a:r>
              <a:rPr lang="en-US" altLang="zh-CN" dirty="0" smtClean="0"/>
              <a:t>M </a:t>
            </a:r>
            <a:r>
              <a:rPr lang="zh-CN" altLang="en-US" dirty="0" smtClean="0"/>
              <a:t>表示</a:t>
            </a:r>
          </a:p>
          <a:p>
            <a:pPr eaLnBrk="1" hangingPunct="1"/>
            <a:endParaRPr lang="zh-CN" altLang="en-US" dirty="0" smtClean="0"/>
          </a:p>
          <a:p>
            <a:pPr eaLnBrk="1" hangingPunct="1"/>
            <a:r>
              <a:rPr lang="zh-CN" altLang="en-US" dirty="0" smtClean="0"/>
              <a:t>太阳：</a:t>
            </a:r>
            <a:r>
              <a:rPr lang="en-US" altLang="zh-CN" dirty="0" smtClean="0"/>
              <a:t>m = -26.9</a:t>
            </a:r>
            <a:r>
              <a:rPr lang="zh-CN" altLang="en-US" dirty="0" smtClean="0"/>
              <a:t>，但 </a:t>
            </a:r>
            <a:r>
              <a:rPr lang="en-US" altLang="zh-CN" dirty="0" smtClean="0"/>
              <a:t>M = 4.8</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323850" y="260350"/>
            <a:ext cx="4724400" cy="1447800"/>
          </a:xfrm>
        </p:spPr>
        <p:txBody>
          <a:bodyPr/>
          <a:lstStyle/>
          <a:p>
            <a:pPr eaLnBrk="1" hangingPunct="1"/>
            <a:r>
              <a:rPr lang="zh-CN" altLang="en-US" sz="6600" smtClean="0"/>
              <a:t>天文学导论</a:t>
            </a:r>
          </a:p>
        </p:txBody>
      </p:sp>
      <p:sp>
        <p:nvSpPr>
          <p:cNvPr id="28675" name="Rectangle 3"/>
          <p:cNvSpPr>
            <a:spLocks noGrp="1" noChangeArrowheads="1"/>
          </p:cNvSpPr>
          <p:nvPr>
            <p:ph type="subTitle" idx="1"/>
          </p:nvPr>
        </p:nvSpPr>
        <p:spPr>
          <a:xfrm>
            <a:off x="250825" y="1484313"/>
            <a:ext cx="5343525" cy="1600200"/>
          </a:xfrm>
        </p:spPr>
        <p:txBody>
          <a:bodyPr/>
          <a:lstStyle/>
          <a:p>
            <a:pPr>
              <a:spcBef>
                <a:spcPct val="50000"/>
              </a:spcBef>
              <a:buFontTx/>
              <a:buNone/>
            </a:pPr>
            <a:r>
              <a:rPr lang="zh-CN" altLang="en-US" sz="4000" b="1" smtClean="0">
                <a:solidFill>
                  <a:srgbClr val="00FF00"/>
                </a:solidFill>
                <a:latin typeface="黑体" panose="02010609060101010101" pitchFamily="49" charset="-122"/>
              </a:rPr>
              <a:t>第</a:t>
            </a:r>
            <a:r>
              <a:rPr lang="en-US" altLang="zh-CN" sz="4000" b="1" smtClean="0">
                <a:solidFill>
                  <a:srgbClr val="00FF00"/>
                </a:solidFill>
                <a:latin typeface="黑体" panose="02010609060101010101" pitchFamily="49" charset="-122"/>
              </a:rPr>
              <a:t>8</a:t>
            </a:r>
            <a:r>
              <a:rPr lang="zh-CN" altLang="en-US" sz="4000" b="1" smtClean="0">
                <a:solidFill>
                  <a:srgbClr val="00FF00"/>
                </a:solidFill>
                <a:latin typeface="黑体" panose="02010609060101010101" pitchFamily="49" charset="-122"/>
              </a:rPr>
              <a:t>讲</a:t>
            </a:r>
          </a:p>
          <a:p>
            <a:pPr>
              <a:spcBef>
                <a:spcPct val="50000"/>
              </a:spcBef>
              <a:buFontTx/>
              <a:buNone/>
            </a:pPr>
            <a:r>
              <a:rPr lang="zh-CN" altLang="en-US" sz="3600" smtClean="0">
                <a:latin typeface="黑体" panose="02010609060101010101" pitchFamily="49" charset="-122"/>
              </a:rPr>
              <a:t>恒星（太阳）的基本特征</a:t>
            </a:r>
          </a:p>
        </p:txBody>
      </p:sp>
      <p:pic>
        <p:nvPicPr>
          <p:cNvPr id="28676" name="Picture 5" descr="12_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492375"/>
            <a:ext cx="3429000"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4"/>
          <p:cNvSpPr txBox="1">
            <a:spLocks noChangeArrowheads="1"/>
          </p:cNvSpPr>
          <p:nvPr/>
        </p:nvSpPr>
        <p:spPr bwMode="auto">
          <a:xfrm>
            <a:off x="179388" y="3284538"/>
            <a:ext cx="8763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lnSpc>
                <a:spcPct val="80000"/>
              </a:lnSpc>
              <a:spcBef>
                <a:spcPct val="50000"/>
              </a:spcBef>
              <a:buFont typeface="Wingdings" panose="05000000000000000000" pitchFamily="2" charset="2"/>
              <a:buNone/>
            </a:pPr>
            <a:r>
              <a:rPr lang="en-US" altLang="zh-CN" dirty="0">
                <a:solidFill>
                  <a:srgbClr val="00FF00"/>
                </a:solidFill>
                <a:ea typeface="宋体" panose="02010600030101010101" pitchFamily="2" charset="-122"/>
              </a:rPr>
              <a:t> </a:t>
            </a:r>
            <a:r>
              <a:rPr lang="en-US" altLang="zh-CN" i="1" dirty="0">
                <a:solidFill>
                  <a:srgbClr val="00FF00"/>
                </a:solidFill>
                <a:ea typeface="宋体" panose="02010600030101010101" pitchFamily="2" charset="-122"/>
              </a:rPr>
              <a:t>To man, that was in </a:t>
            </a:r>
            <a:r>
              <a:rPr lang="en-US" altLang="zh-CN" i="1" dirty="0" err="1">
                <a:solidFill>
                  <a:srgbClr val="00FF00"/>
                </a:solidFill>
                <a:ea typeface="宋体" panose="02010600030101010101" pitchFamily="2" charset="-122"/>
              </a:rPr>
              <a:t>th’evening</a:t>
            </a:r>
            <a:r>
              <a:rPr lang="en-US" altLang="zh-CN" i="1" dirty="0">
                <a:solidFill>
                  <a:srgbClr val="00FF00"/>
                </a:solidFill>
                <a:ea typeface="宋体" panose="02010600030101010101" pitchFamily="2" charset="-122"/>
              </a:rPr>
              <a:t> made,</a:t>
            </a:r>
          </a:p>
          <a:p>
            <a:pPr eaLnBrk="1" hangingPunct="1">
              <a:buFont typeface="Wingdings" panose="05000000000000000000" pitchFamily="2" charset="2"/>
              <a:buNone/>
            </a:pPr>
            <a:r>
              <a:rPr lang="en-US" altLang="zh-CN" i="1" dirty="0">
                <a:solidFill>
                  <a:srgbClr val="00FF00"/>
                </a:solidFill>
                <a:ea typeface="宋体" panose="02010600030101010101" pitchFamily="2" charset="-122"/>
              </a:rPr>
              <a:t> Stars gave the first delight;</a:t>
            </a:r>
          </a:p>
          <a:p>
            <a:pPr eaLnBrk="1" hangingPunct="1">
              <a:buFont typeface="Wingdings" panose="05000000000000000000" pitchFamily="2" charset="2"/>
              <a:buNone/>
            </a:pPr>
            <a:r>
              <a:rPr lang="en-US" altLang="zh-CN" i="1" dirty="0">
                <a:solidFill>
                  <a:srgbClr val="00FF00"/>
                </a:solidFill>
                <a:ea typeface="宋体" panose="02010600030101010101" pitchFamily="2" charset="-122"/>
              </a:rPr>
              <a:t> Admiring, in the gloomy shade,</a:t>
            </a:r>
          </a:p>
          <a:p>
            <a:pPr eaLnBrk="1" hangingPunct="1">
              <a:buFont typeface="Wingdings" panose="05000000000000000000" pitchFamily="2" charset="2"/>
              <a:buNone/>
            </a:pPr>
            <a:r>
              <a:rPr lang="en-US" altLang="zh-CN" i="1" dirty="0">
                <a:solidFill>
                  <a:srgbClr val="00FF00"/>
                </a:solidFill>
                <a:ea typeface="宋体" panose="02010600030101010101" pitchFamily="2" charset="-122"/>
              </a:rPr>
              <a:t> Those little drops of light.</a:t>
            </a:r>
          </a:p>
          <a:p>
            <a:pPr algn="r" eaLnBrk="1" hangingPunct="1">
              <a:buFont typeface="Wingdings" panose="05000000000000000000" pitchFamily="2" charset="2"/>
              <a:buNone/>
            </a:pPr>
            <a:r>
              <a:rPr lang="en-US" altLang="zh-CN" i="1" dirty="0">
                <a:solidFill>
                  <a:srgbClr val="00FF00"/>
                </a:solidFill>
                <a:ea typeface="宋体" panose="02010600030101010101" pitchFamily="2" charset="-122"/>
              </a:rPr>
              <a:t>Edmund Waller (1606-1687)</a:t>
            </a:r>
          </a:p>
        </p:txBody>
      </p:sp>
      <p:pic>
        <p:nvPicPr>
          <p:cNvPr id="28678" name="Picture 6" descr="13_over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0"/>
            <a:ext cx="3348037"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p:txBody>
          <a:bodyPr/>
          <a:lstStyle/>
          <a:p>
            <a:r>
              <a:rPr lang="en-US" altLang="zh-CN" sz="4400" b="0" dirty="0" smtClean="0"/>
              <a:t>2</a:t>
            </a:r>
            <a:r>
              <a:rPr lang="zh-CN" altLang="en-US" sz="4400" b="0" dirty="0" smtClean="0"/>
              <a:t>、恒星的温度、大小与化学成分</a:t>
            </a:r>
          </a:p>
        </p:txBody>
      </p:sp>
      <p:pic>
        <p:nvPicPr>
          <p:cNvPr id="74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294" y="1124744"/>
            <a:ext cx="5497512" cy="539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04800" y="493812"/>
            <a:ext cx="8534400" cy="685800"/>
          </a:xfrm>
        </p:spPr>
        <p:txBody>
          <a:bodyPr/>
          <a:lstStyle/>
          <a:p>
            <a:pPr algn="ctr" eaLnBrk="1" hangingPunct="1"/>
            <a:r>
              <a:rPr lang="zh-CN" altLang="en-US" sz="4400" b="0" dirty="0" smtClean="0"/>
              <a:t>维恩位移定律测恒星表面温度</a:t>
            </a:r>
            <a:endParaRPr lang="en-US" altLang="zh-CN" sz="4400" b="0" dirty="0" smtClean="0"/>
          </a:p>
        </p:txBody>
      </p:sp>
      <p:sp>
        <p:nvSpPr>
          <p:cNvPr id="76803" name="Rectangle 3"/>
          <p:cNvSpPr>
            <a:spLocks noGrp="1" noChangeArrowheads="1"/>
          </p:cNvSpPr>
          <p:nvPr>
            <p:ph type="body" idx="1"/>
          </p:nvPr>
        </p:nvSpPr>
        <p:spPr>
          <a:xfrm>
            <a:off x="190500" y="3428093"/>
            <a:ext cx="8763000" cy="2700362"/>
          </a:xfrm>
        </p:spPr>
        <p:txBody>
          <a:bodyPr/>
          <a:lstStyle/>
          <a:p>
            <a:pPr eaLnBrk="1" hangingPunct="1">
              <a:lnSpc>
                <a:spcPct val="90000"/>
              </a:lnSpc>
            </a:pPr>
            <a:r>
              <a:rPr lang="zh-CN" altLang="en-US" dirty="0" smtClean="0"/>
              <a:t>由恒星的“完整”光谱（通过黑体谱拟合）可确定恒星的表面温度</a:t>
            </a:r>
          </a:p>
          <a:p>
            <a:pPr eaLnBrk="1" hangingPunct="1">
              <a:lnSpc>
                <a:spcPct val="90000"/>
              </a:lnSpc>
            </a:pPr>
            <a:r>
              <a:rPr lang="zh-CN" altLang="en-US" dirty="0" smtClean="0"/>
              <a:t>恒星的颜色</a:t>
            </a:r>
            <a:r>
              <a:rPr lang="zh-CN" altLang="en-US" dirty="0" smtClean="0">
                <a:sym typeface="Wingdings" panose="05000000000000000000" pitchFamily="2" charset="2"/>
              </a:rPr>
              <a:t>代表</a:t>
            </a:r>
            <a:r>
              <a:rPr lang="zh-CN" altLang="en-US" dirty="0" smtClean="0"/>
              <a:t>恒星的表面温度</a:t>
            </a:r>
            <a:endParaRPr lang="en-US" altLang="zh-CN" dirty="0" smtClean="0"/>
          </a:p>
          <a:p>
            <a:pPr eaLnBrk="1" hangingPunct="1">
              <a:lnSpc>
                <a:spcPct val="90000"/>
              </a:lnSpc>
            </a:pPr>
            <a:endParaRPr lang="en-US" altLang="zh-CN" dirty="0" smtClean="0"/>
          </a:p>
          <a:p>
            <a:pPr eaLnBrk="1" hangingPunct="1">
              <a:lnSpc>
                <a:spcPct val="90000"/>
              </a:lnSpc>
            </a:pPr>
            <a:r>
              <a:rPr lang="zh-CN" altLang="en-US" dirty="0">
                <a:latin typeface="Times New Roman" panose="02020603050405020304" pitchFamily="18" charset="0"/>
              </a:rPr>
              <a:t>低温恒星比高温恒星恒星数量多得</a:t>
            </a:r>
            <a:r>
              <a:rPr lang="zh-CN" altLang="en-US" dirty="0" smtClean="0">
                <a:latin typeface="Times New Roman" panose="02020603050405020304" pitchFamily="18" charset="0"/>
              </a:rPr>
              <a:t>多</a:t>
            </a:r>
            <a:endParaRPr lang="zh-CN" altLang="en-US" dirty="0">
              <a:latin typeface="Times New Roman" panose="02020603050405020304" pitchFamily="18" charset="0"/>
            </a:endParaRPr>
          </a:p>
        </p:txBody>
      </p:sp>
      <p:graphicFrame>
        <p:nvGraphicFramePr>
          <p:cNvPr id="76804"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77048" name="Equation" r:id="rId4" imgW="114151" imgH="215619" progId="Equation.3">
                  <p:embed/>
                </p:oleObj>
              </mc:Choice>
              <mc:Fallback>
                <p:oleObj name="Equation" r:id="rId4" imgW="114151" imgH="21561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5" name="Object 6"/>
          <p:cNvGraphicFramePr>
            <a:graphicFrameLocks noChangeAspect="1"/>
          </p:cNvGraphicFramePr>
          <p:nvPr>
            <p:extLst>
              <p:ext uri="{D42A27DB-BD31-4B8C-83A1-F6EECF244321}">
                <p14:modId xmlns:p14="http://schemas.microsoft.com/office/powerpoint/2010/main" val="3401354474"/>
              </p:ext>
            </p:extLst>
          </p:nvPr>
        </p:nvGraphicFramePr>
        <p:xfrm>
          <a:off x="1539081" y="1988840"/>
          <a:ext cx="5951538" cy="960438"/>
        </p:xfrm>
        <a:graphic>
          <a:graphicData uri="http://schemas.openxmlformats.org/presentationml/2006/ole">
            <mc:AlternateContent xmlns:mc="http://schemas.openxmlformats.org/markup-compatibility/2006">
              <mc:Choice xmlns:v="urn:schemas-microsoft-com:vml" Requires="v">
                <p:oleObj spid="_x0000_s77049" name="Equation" r:id="rId6" imgW="1651000" imgH="266700" progId="Equation.3">
                  <p:embed/>
                </p:oleObj>
              </mc:Choice>
              <mc:Fallback>
                <p:oleObj name="Equation" r:id="rId6" imgW="1651000" imgH="2667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9081" y="1988840"/>
                        <a:ext cx="5951538" cy="960438"/>
                      </a:xfrm>
                      <a:prstGeom prst="rect">
                        <a:avLst/>
                      </a:prstGeom>
                      <a:solidFill>
                        <a:srgbClr val="FF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body" idx="4294967295"/>
          </p:nvPr>
        </p:nvSpPr>
        <p:spPr>
          <a:xfrm>
            <a:off x="323528" y="368105"/>
            <a:ext cx="8534400" cy="2131066"/>
          </a:xfrm>
        </p:spPr>
        <p:txBody>
          <a:bodyPr/>
          <a:lstStyle/>
          <a:p>
            <a:r>
              <a:rPr lang="zh-CN" altLang="en-US" dirty="0" smtClean="0"/>
              <a:t>通常</a:t>
            </a:r>
            <a:r>
              <a:rPr lang="zh-CN" altLang="en-US" dirty="0"/>
              <a:t>用两个</a:t>
            </a:r>
            <a:r>
              <a:rPr lang="zh-CN" altLang="en-US" dirty="0" smtClean="0"/>
              <a:t>波长（</a:t>
            </a:r>
            <a:r>
              <a:rPr lang="zh-CN" altLang="en-US" dirty="0"/>
              <a:t>通过滤光片）亮度的比值测量恒星的表面温度</a:t>
            </a:r>
          </a:p>
          <a:p>
            <a:pPr lvl="1"/>
            <a:r>
              <a:rPr lang="zh-CN" altLang="en-US" dirty="0" smtClean="0"/>
              <a:t>如，蓝色 </a:t>
            </a:r>
            <a:r>
              <a:rPr lang="en-US" altLang="zh-CN" dirty="0"/>
              <a:t>[B] </a:t>
            </a:r>
            <a:r>
              <a:rPr lang="zh-CN" altLang="en-US" dirty="0"/>
              <a:t>滤光片</a:t>
            </a:r>
            <a:r>
              <a:rPr lang="en-US" altLang="zh-CN" dirty="0"/>
              <a:t>~440</a:t>
            </a:r>
            <a:r>
              <a:rPr lang="zh-CN" altLang="en-US" dirty="0"/>
              <a:t>纳米 </a:t>
            </a:r>
            <a:r>
              <a:rPr lang="en-US" altLang="zh-CN" dirty="0"/>
              <a:t>vs </a:t>
            </a:r>
            <a:r>
              <a:rPr lang="zh-CN" altLang="en-US" dirty="0"/>
              <a:t>黄绿 </a:t>
            </a:r>
            <a:r>
              <a:rPr lang="en-US" altLang="zh-CN" dirty="0"/>
              <a:t>[V] </a:t>
            </a:r>
            <a:r>
              <a:rPr lang="zh-CN" altLang="en-US" dirty="0"/>
              <a:t>滤光片</a:t>
            </a:r>
            <a:r>
              <a:rPr lang="en-US" altLang="zh-CN" dirty="0"/>
              <a:t>~550</a:t>
            </a:r>
            <a:r>
              <a:rPr lang="zh-CN" altLang="en-US" dirty="0"/>
              <a:t>纳米</a:t>
            </a:r>
          </a:p>
          <a:p>
            <a:endParaRPr lang="zh-CN" altLang="en-US" dirty="0" smtClean="0"/>
          </a:p>
        </p:txBody>
      </p:sp>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145" y="2204864"/>
            <a:ext cx="600878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p:txBody>
          <a:bodyPr/>
          <a:lstStyle/>
          <a:p>
            <a:pPr algn="ctr"/>
            <a:r>
              <a:rPr lang="zh-CN" altLang="en-US" sz="4400" b="0" dirty="0" smtClean="0"/>
              <a:t>色指数 </a:t>
            </a:r>
            <a:r>
              <a:rPr lang="en-US" altLang="zh-CN" sz="4400" b="0" dirty="0"/>
              <a:t>C</a:t>
            </a:r>
            <a:r>
              <a:rPr lang="en-US" altLang="zh-CN" sz="4400" b="0" dirty="0" smtClean="0"/>
              <a:t>olor </a:t>
            </a:r>
            <a:r>
              <a:rPr lang="en-US" altLang="zh-CN" sz="4400" b="0" dirty="0"/>
              <a:t>I</a:t>
            </a:r>
            <a:r>
              <a:rPr lang="en-US" altLang="zh-CN" sz="4400" b="0" dirty="0" smtClean="0"/>
              <a:t>ndex</a:t>
            </a:r>
            <a:endParaRPr lang="zh-CN" altLang="en-US" sz="4400" b="0" dirty="0" smtClean="0"/>
          </a:p>
        </p:txBody>
      </p:sp>
      <p:sp>
        <p:nvSpPr>
          <p:cNvPr id="80899" name="Rectangle 3"/>
          <p:cNvSpPr>
            <a:spLocks noGrp="1" noChangeArrowheads="1"/>
          </p:cNvSpPr>
          <p:nvPr>
            <p:ph type="body" idx="4294967295"/>
          </p:nvPr>
        </p:nvSpPr>
        <p:spPr>
          <a:xfrm>
            <a:off x="179388" y="1124744"/>
            <a:ext cx="8763000" cy="5041106"/>
          </a:xfrm>
        </p:spPr>
        <p:txBody>
          <a:bodyPr/>
          <a:lstStyle/>
          <a:p>
            <a:r>
              <a:rPr lang="zh-CN" altLang="en-US" dirty="0" smtClean="0">
                <a:solidFill>
                  <a:srgbClr val="FFFF00"/>
                </a:solidFill>
              </a:rPr>
              <a:t>色指数</a:t>
            </a:r>
            <a:r>
              <a:rPr lang="zh-CN" altLang="en-US" dirty="0" smtClean="0"/>
              <a:t> </a:t>
            </a:r>
            <a:r>
              <a:rPr lang="en-US" altLang="zh-CN" dirty="0" smtClean="0"/>
              <a:t>= </a:t>
            </a:r>
            <a:r>
              <a:rPr lang="zh-CN" altLang="en-US" dirty="0" smtClean="0"/>
              <a:t>不同颜色（波段）视星等的差</a:t>
            </a:r>
            <a:endParaRPr lang="en-US" altLang="zh-CN" dirty="0" smtClean="0"/>
          </a:p>
          <a:p>
            <a:endParaRPr lang="en-US" altLang="zh-CN" dirty="0" smtClean="0"/>
          </a:p>
          <a:p>
            <a:endParaRPr lang="en-US" altLang="zh-CN" dirty="0"/>
          </a:p>
          <a:p>
            <a:endParaRPr lang="en-US" altLang="zh-CN" dirty="0" smtClean="0"/>
          </a:p>
          <a:p>
            <a:pPr marL="0" indent="0">
              <a:buNone/>
            </a:pPr>
            <a:endParaRPr lang="en-US" altLang="zh-CN" dirty="0"/>
          </a:p>
          <a:p>
            <a:r>
              <a:rPr lang="zh-CN" altLang="en-US" dirty="0" smtClean="0"/>
              <a:t>色指数</a:t>
            </a:r>
            <a:r>
              <a:rPr lang="en-US" altLang="zh-CN" dirty="0"/>
              <a:t>~</a:t>
            </a:r>
            <a:r>
              <a:rPr lang="zh-CN" altLang="en-US" dirty="0"/>
              <a:t>表面温度</a:t>
            </a:r>
            <a:endParaRPr lang="zh-CN" altLang="en-US" dirty="0" smtClean="0"/>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76872"/>
            <a:ext cx="7982464" cy="744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txBox="1">
            <a:spLocks noChangeArrowheads="1"/>
          </p:cNvSpPr>
          <p:nvPr/>
        </p:nvSpPr>
        <p:spPr bwMode="auto">
          <a:xfrm>
            <a:off x="179388" y="5085183"/>
            <a:ext cx="69278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800">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a:lstStyle>
          <a:p>
            <a:r>
              <a:rPr lang="zh-CN" altLang="en-US" b="0" kern="0" dirty="0" smtClean="0"/>
              <a:t>恒星越兰，        越大  </a:t>
            </a:r>
            <a:r>
              <a:rPr lang="en-US" altLang="zh-CN" b="0" kern="0" dirty="0" smtClean="0">
                <a:sym typeface="Wingdings" panose="05000000000000000000" pitchFamily="2" charset="2"/>
              </a:rPr>
              <a:t> </a:t>
            </a:r>
            <a:r>
              <a:rPr lang="en-US" altLang="zh-CN" b="0" kern="0" dirty="0" smtClean="0">
                <a:solidFill>
                  <a:srgbClr val="FFFF00"/>
                </a:solidFill>
              </a:rPr>
              <a:t>B-V</a:t>
            </a:r>
            <a:r>
              <a:rPr lang="en-US" altLang="zh-CN" b="0" kern="0" dirty="0" smtClean="0"/>
              <a:t> </a:t>
            </a:r>
            <a:r>
              <a:rPr lang="zh-CN" altLang="en-US" b="0" kern="0" dirty="0" smtClean="0"/>
              <a:t>越小</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5277271"/>
            <a:ext cx="709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p:txBody>
          <a:bodyPr/>
          <a:lstStyle/>
          <a:p>
            <a:r>
              <a:rPr lang="zh-CN" altLang="en-US" sz="4000" b="0" dirty="0" smtClean="0"/>
              <a:t>恒星的光谱不是平滑连续的黑体谱</a:t>
            </a:r>
          </a:p>
        </p:txBody>
      </p:sp>
      <p:sp>
        <p:nvSpPr>
          <p:cNvPr id="81923" name="Rectangle 3"/>
          <p:cNvSpPr>
            <a:spLocks noGrp="1" noChangeArrowheads="1"/>
          </p:cNvSpPr>
          <p:nvPr>
            <p:ph type="body" idx="4294967295"/>
          </p:nvPr>
        </p:nvSpPr>
        <p:spPr/>
        <p:txBody>
          <a:bodyPr/>
          <a:lstStyle/>
          <a:p>
            <a:endParaRPr lang="zh-CN" altLang="en-US" smtClean="0"/>
          </a:p>
        </p:txBody>
      </p:sp>
      <p:pic>
        <p:nvPicPr>
          <p:cNvPr id="81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05" y="1377032"/>
            <a:ext cx="2643187" cy="442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083" y="918426"/>
            <a:ext cx="3454400" cy="18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1083" y="2737758"/>
            <a:ext cx="57943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592" y="4647520"/>
            <a:ext cx="5749925" cy="210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body" idx="4294967295"/>
          </p:nvPr>
        </p:nvSpPr>
        <p:spPr>
          <a:xfrm>
            <a:off x="179388" y="476671"/>
            <a:ext cx="4321175" cy="5978103"/>
          </a:xfrm>
        </p:spPr>
        <p:txBody>
          <a:bodyPr/>
          <a:lstStyle/>
          <a:p>
            <a:pPr>
              <a:lnSpc>
                <a:spcPct val="90000"/>
              </a:lnSpc>
            </a:pPr>
            <a:r>
              <a:rPr lang="zh-CN" altLang="en-US" dirty="0" smtClean="0">
                <a:solidFill>
                  <a:srgbClr val="FFFF00"/>
                </a:solidFill>
              </a:rPr>
              <a:t>谱线</a:t>
            </a:r>
            <a:r>
              <a:rPr lang="zh-CN" altLang="en-US" dirty="0" smtClean="0"/>
              <a:t>可测量恒星的</a:t>
            </a:r>
            <a:r>
              <a:rPr lang="zh-CN" altLang="en-US" dirty="0" smtClean="0">
                <a:solidFill>
                  <a:srgbClr val="FFFF00"/>
                </a:solidFill>
              </a:rPr>
              <a:t>化学成分</a:t>
            </a:r>
            <a:r>
              <a:rPr lang="en-US" altLang="zh-CN" dirty="0" smtClean="0"/>
              <a:t>(</a:t>
            </a:r>
            <a:r>
              <a:rPr lang="zh-CN" altLang="en-US" dirty="0" smtClean="0"/>
              <a:t>及其它物理特征</a:t>
            </a:r>
            <a:r>
              <a:rPr lang="en-US" altLang="zh-CN" dirty="0" smtClean="0"/>
              <a:t>)</a:t>
            </a:r>
          </a:p>
          <a:p>
            <a:pPr>
              <a:lnSpc>
                <a:spcPct val="90000"/>
              </a:lnSpc>
            </a:pPr>
            <a:r>
              <a:rPr lang="zh-CN" altLang="en-US" dirty="0" smtClean="0"/>
              <a:t>不同吸收线表明</a:t>
            </a:r>
            <a:r>
              <a:rPr lang="zh-CN" altLang="en-US" dirty="0" smtClean="0">
                <a:solidFill>
                  <a:srgbClr val="FFFF00"/>
                </a:solidFill>
              </a:rPr>
              <a:t>原子种类</a:t>
            </a:r>
            <a:endParaRPr lang="en-US" altLang="zh-CN" dirty="0" smtClean="0">
              <a:solidFill>
                <a:srgbClr val="FFFF00"/>
              </a:solidFill>
            </a:endParaRPr>
          </a:p>
          <a:p>
            <a:pPr>
              <a:lnSpc>
                <a:spcPct val="90000"/>
              </a:lnSpc>
            </a:pPr>
            <a:r>
              <a:rPr lang="zh-CN" altLang="en-US" dirty="0" smtClean="0"/>
              <a:t>不同吸收线的强度表明不同</a:t>
            </a:r>
            <a:r>
              <a:rPr lang="zh-CN" altLang="en-US" dirty="0" smtClean="0">
                <a:solidFill>
                  <a:srgbClr val="FFFF00"/>
                </a:solidFill>
              </a:rPr>
              <a:t>原子的丰度</a:t>
            </a:r>
          </a:p>
          <a:p>
            <a:pPr>
              <a:lnSpc>
                <a:spcPct val="90000"/>
              </a:lnSpc>
            </a:pPr>
            <a:r>
              <a:rPr lang="zh-CN" altLang="en-US" dirty="0" smtClean="0"/>
              <a:t>恒星主要由氢</a:t>
            </a:r>
            <a:r>
              <a:rPr lang="en-US" altLang="zh-CN" dirty="0" smtClean="0"/>
              <a:t>(~90%)</a:t>
            </a:r>
            <a:r>
              <a:rPr lang="zh-CN" altLang="en-US" dirty="0" smtClean="0"/>
              <a:t>和氦</a:t>
            </a:r>
            <a:r>
              <a:rPr lang="en-US" altLang="zh-CN" dirty="0" smtClean="0"/>
              <a:t>(~10%)</a:t>
            </a:r>
            <a:r>
              <a:rPr lang="zh-CN" altLang="en-US" dirty="0" smtClean="0"/>
              <a:t>构成</a:t>
            </a:r>
          </a:p>
          <a:p>
            <a:pPr>
              <a:lnSpc>
                <a:spcPct val="90000"/>
              </a:lnSpc>
            </a:pPr>
            <a:r>
              <a:rPr lang="zh-CN" altLang="en-US" dirty="0" smtClean="0">
                <a:solidFill>
                  <a:srgbClr val="FFFF00"/>
                </a:solidFill>
              </a:rPr>
              <a:t>重元素</a:t>
            </a:r>
            <a:r>
              <a:rPr lang="zh-CN" altLang="en-US" dirty="0" smtClean="0"/>
              <a:t>的含量多少提供化学元素的起源及宇宙的化学演化</a:t>
            </a:r>
          </a:p>
        </p:txBody>
      </p:sp>
      <p:pic>
        <p:nvPicPr>
          <p:cNvPr id="921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346284"/>
            <a:ext cx="4564062" cy="62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p:txBody>
          <a:bodyPr/>
          <a:lstStyle/>
          <a:p>
            <a:pPr algn="ctr"/>
            <a:r>
              <a:rPr lang="zh-CN" altLang="en-US" sz="4000" b="0" dirty="0" smtClean="0"/>
              <a:t>斯</a:t>
            </a:r>
            <a:r>
              <a:rPr lang="en-US" altLang="zh-CN" sz="4000" b="0" dirty="0" smtClean="0"/>
              <a:t>-</a:t>
            </a:r>
            <a:r>
              <a:rPr lang="zh-CN" altLang="en-US" sz="4000" b="0" dirty="0" smtClean="0"/>
              <a:t>玻定律确定恒星的半径</a:t>
            </a:r>
          </a:p>
        </p:txBody>
      </p:sp>
      <p:pic>
        <p:nvPicPr>
          <p:cNvPr id="942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81075"/>
            <a:ext cx="1654175"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87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836613"/>
            <a:ext cx="6829425" cy="264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877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3476625"/>
            <a:ext cx="5343525" cy="333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idx="4294967295"/>
          </p:nvPr>
        </p:nvSpPr>
        <p:spPr>
          <a:xfrm>
            <a:off x="179388" y="476250"/>
            <a:ext cx="8763000" cy="5903913"/>
          </a:xfrm>
        </p:spPr>
        <p:txBody>
          <a:bodyPr/>
          <a:lstStyle/>
          <a:p>
            <a:pPr eaLnBrk="1" hangingPunct="1"/>
            <a:r>
              <a:rPr lang="zh-CN" altLang="en-US" dirty="0" smtClean="0"/>
              <a:t>通过距离和亮度测光度</a:t>
            </a:r>
            <a:endParaRPr lang="en-US" altLang="zh-CN" dirty="0" smtClean="0"/>
          </a:p>
          <a:p>
            <a:pPr eaLnBrk="1" hangingPunct="1"/>
            <a:endParaRPr lang="en-US" altLang="zh-CN" dirty="0" smtClean="0"/>
          </a:p>
          <a:p>
            <a:pPr eaLnBrk="1" hangingPunct="1"/>
            <a:endParaRPr lang="en-US" altLang="zh-CN" dirty="0" smtClean="0"/>
          </a:p>
          <a:p>
            <a:pPr eaLnBrk="1" hangingPunct="1"/>
            <a:r>
              <a:rPr lang="zh-CN" altLang="en-US" dirty="0" smtClean="0"/>
              <a:t>维恩定律确定恒星的表面温度</a:t>
            </a:r>
            <a:endParaRPr lang="en-US" altLang="zh-CN" dirty="0" smtClean="0"/>
          </a:p>
          <a:p>
            <a:pPr eaLnBrk="1" hangingPunct="1"/>
            <a:endParaRPr lang="en-US" altLang="zh-CN" dirty="0" smtClean="0"/>
          </a:p>
          <a:p>
            <a:pPr eaLnBrk="1" hangingPunct="1"/>
            <a:endParaRPr lang="en-US" altLang="zh-CN" dirty="0" smtClean="0"/>
          </a:p>
          <a:p>
            <a:pPr eaLnBrk="1" hangingPunct="1"/>
            <a:endParaRPr lang="en-US" altLang="zh-CN" dirty="0" smtClean="0"/>
          </a:p>
          <a:p>
            <a:pPr eaLnBrk="1" hangingPunct="1"/>
            <a:r>
              <a:rPr lang="zh-CN" altLang="en-US" dirty="0" smtClean="0"/>
              <a:t>斯</a:t>
            </a:r>
            <a:r>
              <a:rPr lang="en-US" altLang="zh-CN" dirty="0" smtClean="0"/>
              <a:t>-</a:t>
            </a:r>
            <a:r>
              <a:rPr lang="zh-CN" altLang="en-US" dirty="0" smtClean="0"/>
              <a:t>玻定律确定恒星半径</a:t>
            </a:r>
          </a:p>
        </p:txBody>
      </p:sp>
      <p:graphicFrame>
        <p:nvGraphicFramePr>
          <p:cNvPr id="96259"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96740" name="Equation" r:id="rId4" imgW="114151" imgH="215619" progId="Equation.3">
                  <p:embed/>
                </p:oleObj>
              </mc:Choice>
              <mc:Fallback>
                <p:oleObj name="Equation" r:id="rId4" imgW="114151" imgH="21561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0" name="Object 5"/>
          <p:cNvGraphicFramePr>
            <a:graphicFrameLocks noChangeAspect="1"/>
          </p:cNvGraphicFramePr>
          <p:nvPr/>
        </p:nvGraphicFramePr>
        <p:xfrm>
          <a:off x="755650" y="5434013"/>
          <a:ext cx="3670300" cy="889000"/>
        </p:xfrm>
        <a:graphic>
          <a:graphicData uri="http://schemas.openxmlformats.org/presentationml/2006/ole">
            <mc:AlternateContent xmlns:mc="http://schemas.openxmlformats.org/markup-compatibility/2006">
              <mc:Choice xmlns:v="urn:schemas-microsoft-com:vml" Requires="v">
                <p:oleObj spid="_x0000_s96741" name="Equation" r:id="rId6" imgW="837836" imgH="203112" progId="Equation.3">
                  <p:embed/>
                </p:oleObj>
              </mc:Choice>
              <mc:Fallback>
                <p:oleObj name="Equation" r:id="rId6" imgW="837836" imgH="203112"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5434013"/>
                        <a:ext cx="3670300" cy="889000"/>
                      </a:xfrm>
                      <a:prstGeom prst="rect">
                        <a:avLst/>
                      </a:prstGeom>
                      <a:solidFill>
                        <a:srgbClr val="CC00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1" name="Object 6"/>
          <p:cNvGraphicFramePr>
            <a:graphicFrameLocks noChangeAspect="1"/>
          </p:cNvGraphicFramePr>
          <p:nvPr/>
        </p:nvGraphicFramePr>
        <p:xfrm>
          <a:off x="1652588" y="3152775"/>
          <a:ext cx="5953125" cy="960438"/>
        </p:xfrm>
        <a:graphic>
          <a:graphicData uri="http://schemas.openxmlformats.org/presentationml/2006/ole">
            <mc:AlternateContent xmlns:mc="http://schemas.openxmlformats.org/markup-compatibility/2006">
              <mc:Choice xmlns:v="urn:schemas-microsoft-com:vml" Requires="v">
                <p:oleObj spid="_x0000_s96742" name="Equation" r:id="rId8" imgW="1651000" imgH="266700" progId="Equation.3">
                  <p:embed/>
                </p:oleObj>
              </mc:Choice>
              <mc:Fallback>
                <p:oleObj name="Equation" r:id="rId8" imgW="1651000" imgH="2667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2588" y="3152775"/>
                        <a:ext cx="5953125" cy="960438"/>
                      </a:xfrm>
                      <a:prstGeom prst="rect">
                        <a:avLst/>
                      </a:prstGeom>
                      <a:solidFill>
                        <a:srgbClr val="FF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2" name="Object 13"/>
          <p:cNvGraphicFramePr>
            <a:graphicFrameLocks noChangeAspect="1"/>
          </p:cNvGraphicFramePr>
          <p:nvPr/>
        </p:nvGraphicFramePr>
        <p:xfrm>
          <a:off x="3563938" y="1247775"/>
          <a:ext cx="4641850" cy="773113"/>
        </p:xfrm>
        <a:graphic>
          <a:graphicData uri="http://schemas.openxmlformats.org/presentationml/2006/ole">
            <mc:AlternateContent xmlns:mc="http://schemas.openxmlformats.org/markup-compatibility/2006">
              <mc:Choice xmlns:v="urn:schemas-microsoft-com:vml" Requires="v">
                <p:oleObj spid="_x0000_s96743" name="公式" r:id="rId10" imgW="1371600" imgH="228600" progId="Equation.3">
                  <p:embed/>
                </p:oleObj>
              </mc:Choice>
              <mc:Fallback>
                <p:oleObj name="公式" r:id="rId10" imgW="1371600" imgH="2286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938" y="1247775"/>
                        <a:ext cx="4641850" cy="77311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988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8263" y="5011738"/>
            <a:ext cx="3598862"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pPr algn="ctr"/>
            <a:r>
              <a:rPr lang="zh-CN" altLang="en-US" sz="4400" b="0" smtClean="0"/>
              <a:t>红超巨星参宿四的半径 </a:t>
            </a:r>
          </a:p>
        </p:txBody>
      </p:sp>
      <p:pic>
        <p:nvPicPr>
          <p:cNvPr id="983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341438"/>
            <a:ext cx="22383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492375"/>
            <a:ext cx="2554288"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729038"/>
            <a:ext cx="4578350"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1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1028991"/>
            <a:ext cx="4089400" cy="495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a:spLocks noChangeArrowheads="1"/>
          </p:cNvSpPr>
          <p:nvPr/>
        </p:nvSpPr>
        <p:spPr bwMode="auto">
          <a:xfrm>
            <a:off x="1835844" y="5635122"/>
            <a:ext cx="6048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00FF00"/>
                </a:solidFill>
                <a:latin typeface="黑体" panose="02010609060101010101" pitchFamily="49" charset="-122"/>
              </a:rPr>
              <a:t>小恒星数量远多于大恒星数量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algn="ctr" eaLnBrk="1" hangingPunct="1"/>
            <a:r>
              <a:rPr lang="zh-CN" altLang="en-US" sz="4400" b="0" dirty="0" smtClean="0"/>
              <a:t>恒星依据表面温度分类</a:t>
            </a:r>
          </a:p>
        </p:txBody>
      </p:sp>
      <p:sp>
        <p:nvSpPr>
          <p:cNvPr id="87043" name="Rectangle 3"/>
          <p:cNvSpPr>
            <a:spLocks noGrp="1" noChangeArrowheads="1"/>
          </p:cNvSpPr>
          <p:nvPr>
            <p:ph type="body" idx="1"/>
          </p:nvPr>
        </p:nvSpPr>
        <p:spPr>
          <a:xfrm>
            <a:off x="179388" y="1125538"/>
            <a:ext cx="8763000" cy="2159446"/>
          </a:xfrm>
        </p:spPr>
        <p:txBody>
          <a:bodyPr/>
          <a:lstStyle/>
          <a:p>
            <a:pPr eaLnBrk="1" hangingPunct="1"/>
            <a:r>
              <a:rPr lang="en-US" altLang="zh-CN" dirty="0" smtClean="0">
                <a:ea typeface="宋体" panose="02010600030101010101" pitchFamily="2" charset="-122"/>
              </a:rPr>
              <a:t>1901, </a:t>
            </a:r>
            <a:r>
              <a:rPr lang="zh-CN" altLang="en-US" dirty="0" smtClean="0">
                <a:latin typeface="黑体" panose="02010609060101010101" pitchFamily="49" charset="-122"/>
              </a:rPr>
              <a:t>哈佛天文台的坎农</a:t>
            </a:r>
            <a:r>
              <a:rPr lang="zh-CN" altLang="en-US" dirty="0" smtClean="0"/>
              <a:t>按由热到冷（</a:t>
            </a:r>
            <a:r>
              <a:rPr lang="en-US" altLang="zh-CN" dirty="0" smtClean="0"/>
              <a:t>30,000 -2,800K</a:t>
            </a:r>
            <a:r>
              <a:rPr lang="zh-CN" altLang="en-US" dirty="0" smtClean="0"/>
              <a:t>）的</a:t>
            </a:r>
            <a:r>
              <a:rPr lang="zh-CN" altLang="en-US" dirty="0" smtClean="0">
                <a:solidFill>
                  <a:srgbClr val="FFFF00"/>
                </a:solidFill>
              </a:rPr>
              <a:t>光谱序列</a:t>
            </a:r>
            <a:r>
              <a:rPr lang="zh-CN" altLang="en-US" dirty="0" smtClean="0"/>
              <a:t>把恒星分类为 </a:t>
            </a:r>
            <a:r>
              <a:rPr lang="en-US" altLang="zh-CN" dirty="0" smtClean="0"/>
              <a:t>O, B, A, F, G, K, M</a:t>
            </a:r>
            <a:r>
              <a:rPr lang="zh-CN" altLang="en-US" dirty="0" smtClean="0"/>
              <a:t>等光谱型</a:t>
            </a:r>
          </a:p>
          <a:p>
            <a:pPr algn="ctr" eaLnBrk="1" hangingPunct="1">
              <a:buFont typeface="Wingdings" panose="05000000000000000000" pitchFamily="2" charset="2"/>
              <a:buNone/>
            </a:pPr>
            <a:r>
              <a:rPr lang="en-US" altLang="zh-CN" b="1" dirty="0" smtClean="0">
                <a:solidFill>
                  <a:srgbClr val="00FF00"/>
                </a:solidFill>
                <a:ea typeface="宋体" panose="02010600030101010101" pitchFamily="2" charset="-122"/>
              </a:rPr>
              <a:t>O</a:t>
            </a:r>
            <a:r>
              <a:rPr lang="en-US" altLang="zh-CN" b="1" dirty="0" smtClean="0">
                <a:ea typeface="宋体" panose="02010600030101010101" pitchFamily="2" charset="-122"/>
              </a:rPr>
              <a:t>h </a:t>
            </a:r>
            <a:r>
              <a:rPr lang="en-US" altLang="zh-CN" b="1" dirty="0" smtClean="0">
                <a:solidFill>
                  <a:srgbClr val="00FF00"/>
                </a:solidFill>
                <a:ea typeface="宋体" panose="02010600030101010101" pitchFamily="2" charset="-122"/>
              </a:rPr>
              <a:t>B</a:t>
            </a:r>
            <a:r>
              <a:rPr lang="en-US" altLang="zh-CN" b="1" dirty="0" smtClean="0">
                <a:ea typeface="宋体" panose="02010600030101010101" pitchFamily="2" charset="-122"/>
              </a:rPr>
              <a:t>e </a:t>
            </a:r>
            <a:r>
              <a:rPr lang="en-US" altLang="zh-CN" b="1" dirty="0" smtClean="0">
                <a:solidFill>
                  <a:srgbClr val="00FF00"/>
                </a:solidFill>
                <a:ea typeface="宋体" panose="02010600030101010101" pitchFamily="2" charset="-122"/>
              </a:rPr>
              <a:t>A</a:t>
            </a:r>
            <a:r>
              <a:rPr lang="en-US" altLang="zh-CN" b="1" dirty="0" smtClean="0">
                <a:ea typeface="宋体" panose="02010600030101010101" pitchFamily="2" charset="-122"/>
              </a:rPr>
              <a:t> </a:t>
            </a:r>
            <a:r>
              <a:rPr lang="en-US" altLang="zh-CN" b="1" dirty="0" smtClean="0">
                <a:solidFill>
                  <a:srgbClr val="00FF00"/>
                </a:solidFill>
                <a:ea typeface="宋体" panose="02010600030101010101" pitchFamily="2" charset="-122"/>
              </a:rPr>
              <a:t>F</a:t>
            </a:r>
            <a:r>
              <a:rPr lang="en-US" altLang="zh-CN" b="1" dirty="0" smtClean="0">
                <a:ea typeface="宋体" panose="02010600030101010101" pitchFamily="2" charset="-122"/>
              </a:rPr>
              <a:t>ine </a:t>
            </a:r>
            <a:r>
              <a:rPr lang="en-US" altLang="zh-CN" b="1" dirty="0" smtClean="0">
                <a:solidFill>
                  <a:srgbClr val="00FF00"/>
                </a:solidFill>
                <a:ea typeface="宋体" panose="02010600030101010101" pitchFamily="2" charset="-122"/>
              </a:rPr>
              <a:t>G</a:t>
            </a:r>
            <a:r>
              <a:rPr lang="en-US" altLang="zh-CN" b="1" dirty="0" smtClean="0">
                <a:ea typeface="宋体" panose="02010600030101010101" pitchFamily="2" charset="-122"/>
              </a:rPr>
              <a:t>irl (</a:t>
            </a:r>
            <a:r>
              <a:rPr lang="en-US" altLang="zh-CN" b="1" dirty="0" smtClean="0">
                <a:solidFill>
                  <a:srgbClr val="FF0000"/>
                </a:solidFill>
                <a:ea typeface="宋体" panose="02010600030101010101" pitchFamily="2" charset="-122"/>
              </a:rPr>
              <a:t>G</a:t>
            </a:r>
            <a:r>
              <a:rPr lang="en-US" altLang="zh-CN" b="1" dirty="0" smtClean="0">
                <a:ea typeface="宋体" panose="02010600030101010101" pitchFamily="2" charset="-122"/>
              </a:rPr>
              <a:t>uy), </a:t>
            </a:r>
            <a:r>
              <a:rPr lang="en-US" altLang="zh-CN" b="1" dirty="0" smtClean="0">
                <a:solidFill>
                  <a:srgbClr val="00FF00"/>
                </a:solidFill>
                <a:ea typeface="宋体" panose="02010600030101010101" pitchFamily="2" charset="-122"/>
              </a:rPr>
              <a:t>K</a:t>
            </a:r>
            <a:r>
              <a:rPr lang="en-US" altLang="zh-CN" b="1" dirty="0" smtClean="0">
                <a:ea typeface="宋体" panose="02010600030101010101" pitchFamily="2" charset="-122"/>
              </a:rPr>
              <a:t>iss </a:t>
            </a:r>
            <a:r>
              <a:rPr lang="en-US" altLang="zh-CN" b="1" dirty="0" smtClean="0">
                <a:solidFill>
                  <a:srgbClr val="00FF00"/>
                </a:solidFill>
                <a:ea typeface="宋体" panose="02010600030101010101" pitchFamily="2" charset="-122"/>
              </a:rPr>
              <a:t>M</a:t>
            </a:r>
            <a:r>
              <a:rPr lang="en-US" altLang="zh-CN" b="1" dirty="0" smtClean="0">
                <a:ea typeface="宋体" panose="02010600030101010101" pitchFamily="2" charset="-122"/>
              </a:rPr>
              <a:t>e!</a:t>
            </a:r>
          </a:p>
        </p:txBody>
      </p:sp>
      <p:pic>
        <p:nvPicPr>
          <p:cNvPr id="839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3402013"/>
            <a:ext cx="8497887"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3" name="Text Box 6"/>
          <p:cNvSpPr txBox="1">
            <a:spLocks noChangeArrowheads="1"/>
          </p:cNvSpPr>
          <p:nvPr/>
        </p:nvSpPr>
        <p:spPr bwMode="auto">
          <a:xfrm>
            <a:off x="5651500" y="5475288"/>
            <a:ext cx="8651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solidFill>
                  <a:srgbClr val="00FF00"/>
                </a:solidFill>
                <a:latin typeface="Times New Roman" panose="02020603050405020304" pitchFamily="18" charset="0"/>
                <a:ea typeface="华文中宋" panose="02010600040101010101" pitchFamily="2" charset="-122"/>
              </a:rPr>
              <a:t>坎农</a:t>
            </a:r>
          </a:p>
        </p:txBody>
      </p:sp>
      <p:sp>
        <p:nvSpPr>
          <p:cNvPr id="67590" name="Text Box 7"/>
          <p:cNvSpPr txBox="1">
            <a:spLocks noChangeArrowheads="1"/>
          </p:cNvSpPr>
          <p:nvPr/>
        </p:nvSpPr>
        <p:spPr bwMode="auto">
          <a:xfrm>
            <a:off x="2987675" y="5322888"/>
            <a:ext cx="865188"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800" dirty="0">
                <a:solidFill>
                  <a:srgbClr val="00FF00"/>
                </a:solidFill>
                <a:latin typeface="Times New Roman" panose="02020603050405020304" pitchFamily="18" charset="0"/>
                <a:ea typeface="华文中宋" panose="02010600040101010101" pitchFamily="2" charset="-122"/>
              </a:rPr>
              <a:t>列维特</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lgn="ctr" eaLnBrk="1" hangingPunct="1"/>
            <a:r>
              <a:rPr lang="zh-CN" altLang="en-US" sz="4000" b="0" dirty="0" smtClean="0"/>
              <a:t>本讲内容</a:t>
            </a:r>
          </a:p>
        </p:txBody>
      </p:sp>
      <p:sp>
        <p:nvSpPr>
          <p:cNvPr id="31747" name="Rectangle 3"/>
          <p:cNvSpPr>
            <a:spLocks noGrp="1" noChangeArrowheads="1"/>
          </p:cNvSpPr>
          <p:nvPr>
            <p:ph type="body" idx="1"/>
          </p:nvPr>
        </p:nvSpPr>
        <p:spPr>
          <a:xfrm>
            <a:off x="827088" y="1125538"/>
            <a:ext cx="8115300" cy="5472112"/>
          </a:xfrm>
        </p:spPr>
        <p:txBody>
          <a:bodyPr/>
          <a:lstStyle/>
          <a:p>
            <a:pPr marL="609600" indent="-609600" eaLnBrk="1" hangingPunct="1">
              <a:buFont typeface="Wingdings" panose="05000000000000000000" pitchFamily="2" charset="2"/>
              <a:buAutoNum type="arabicPeriod"/>
            </a:pPr>
            <a:r>
              <a:rPr lang="zh-CN" altLang="en-US" dirty="0" smtClean="0">
                <a:latin typeface="黑体" panose="02010609060101010101" pitchFamily="49" charset="-122"/>
              </a:rPr>
              <a:t>恒星的距离、亮度与光度</a:t>
            </a:r>
          </a:p>
          <a:p>
            <a:pPr marL="609600" indent="-609600" eaLnBrk="1" hangingPunct="1">
              <a:buFont typeface="Wingdings" panose="05000000000000000000" pitchFamily="2" charset="2"/>
              <a:buAutoNum type="arabicPeriod"/>
            </a:pPr>
            <a:r>
              <a:rPr lang="zh-CN" altLang="en-US" dirty="0" smtClean="0">
                <a:latin typeface="黑体" panose="02010609060101010101" pitchFamily="49" charset="-122"/>
              </a:rPr>
              <a:t>恒星的温度、大小与化学成分</a:t>
            </a:r>
          </a:p>
          <a:p>
            <a:pPr marL="609600" indent="-609600" eaLnBrk="1" hangingPunct="1">
              <a:buFont typeface="Wingdings" panose="05000000000000000000" pitchFamily="2" charset="2"/>
              <a:buAutoNum type="arabicPeriod"/>
            </a:pPr>
            <a:r>
              <a:rPr lang="zh-CN" altLang="en-US" dirty="0" smtClean="0">
                <a:latin typeface="黑体" panose="02010609060101010101" pitchFamily="49" charset="-122"/>
              </a:rPr>
              <a:t>双星与恒星质量的测量</a:t>
            </a:r>
          </a:p>
          <a:p>
            <a:pPr marL="609600" indent="-609600" eaLnBrk="1" hangingPunct="1">
              <a:buFont typeface="Wingdings" panose="05000000000000000000" pitchFamily="2" charset="2"/>
              <a:buAutoNum type="arabicPeriod"/>
            </a:pPr>
            <a:r>
              <a:rPr lang="zh-CN" altLang="en-US" dirty="0" smtClean="0">
                <a:latin typeface="黑体" panose="02010609060101010101" pitchFamily="49" charset="-122"/>
              </a:rPr>
              <a:t>赫</a:t>
            </a:r>
            <a:r>
              <a:rPr lang="en-US" altLang="zh-CN" dirty="0" smtClean="0">
                <a:latin typeface="黑体" panose="02010609060101010101" pitchFamily="49" charset="-122"/>
              </a:rPr>
              <a:t>-</a:t>
            </a:r>
            <a:r>
              <a:rPr lang="zh-CN" altLang="en-US" dirty="0" smtClean="0">
                <a:latin typeface="黑体" panose="02010609060101010101" pitchFamily="49" charset="-122"/>
              </a:rPr>
              <a:t>罗图</a:t>
            </a:r>
          </a:p>
          <a:p>
            <a:pPr marL="609600" indent="-609600" eaLnBrk="1" hangingPunct="1">
              <a:buFont typeface="Wingdings" panose="05000000000000000000" pitchFamily="2" charset="2"/>
              <a:buAutoNum type="arabicPeriod"/>
            </a:pPr>
            <a:r>
              <a:rPr lang="zh-CN" altLang="en-US" dirty="0" smtClean="0">
                <a:latin typeface="黑体" panose="02010609060101010101" pitchFamily="49" charset="-122"/>
              </a:rPr>
              <a:t>星团 </a:t>
            </a:r>
          </a:p>
          <a:p>
            <a:pPr marL="609600" indent="-609600" eaLnBrk="1" hangingPunct="1">
              <a:buFont typeface="Wingdings" panose="05000000000000000000" pitchFamily="2" charset="2"/>
              <a:buAutoNum type="arabicPeriod"/>
            </a:pPr>
            <a:r>
              <a:rPr lang="zh-CN" altLang="en-US" dirty="0" smtClean="0">
                <a:solidFill>
                  <a:srgbClr val="00FF00"/>
                </a:solidFill>
                <a:latin typeface="黑体" panose="02010609060101010101" pitchFamily="49" charset="-122"/>
              </a:rPr>
              <a:t>太阳的结构</a:t>
            </a:r>
          </a:p>
          <a:p>
            <a:pPr marL="609600" indent="-609600" eaLnBrk="1" hangingPunct="1">
              <a:buFont typeface="Wingdings" panose="05000000000000000000" pitchFamily="2" charset="2"/>
              <a:buAutoNum type="arabicPeriod"/>
            </a:pPr>
            <a:r>
              <a:rPr lang="zh-CN" altLang="en-US" dirty="0" smtClean="0">
                <a:solidFill>
                  <a:srgbClr val="00FF00"/>
                </a:solidFill>
                <a:latin typeface="黑体" panose="02010609060101010101" pitchFamily="49" charset="-122"/>
              </a:rPr>
              <a:t>太阳的能源来自热核聚变</a:t>
            </a:r>
          </a:p>
          <a:p>
            <a:pPr marL="609600" indent="-609600" eaLnBrk="1" hangingPunct="1">
              <a:buFont typeface="Wingdings" panose="05000000000000000000" pitchFamily="2" charset="2"/>
              <a:buAutoNum type="arabicPeriod"/>
            </a:pPr>
            <a:r>
              <a:rPr lang="zh-CN" altLang="en-US" dirty="0" smtClean="0">
                <a:solidFill>
                  <a:srgbClr val="00FF00"/>
                </a:solidFill>
                <a:latin typeface="黑体" panose="02010609060101010101" pitchFamily="49" charset="-122"/>
              </a:rPr>
              <a:t>太阳的内部</a:t>
            </a:r>
          </a:p>
          <a:p>
            <a:pPr marL="609600" indent="-609600" eaLnBrk="1" hangingPunct="1">
              <a:buFont typeface="Wingdings" panose="05000000000000000000" pitchFamily="2" charset="2"/>
              <a:buAutoNum type="arabicPeriod"/>
            </a:pPr>
            <a:r>
              <a:rPr lang="zh-CN" altLang="en-US" dirty="0" smtClean="0">
                <a:solidFill>
                  <a:srgbClr val="00FF00"/>
                </a:solidFill>
                <a:latin typeface="黑体" panose="02010609060101010101" pitchFamily="49" charset="-122"/>
              </a:rPr>
              <a:t>太阳大气</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p:txBody>
          <a:bodyPr/>
          <a:lstStyle/>
          <a:p>
            <a:endParaRPr lang="zh-CN" altLang="en-US" smtClean="0"/>
          </a:p>
        </p:txBody>
      </p:sp>
      <p:sp>
        <p:nvSpPr>
          <p:cNvPr id="88067" name="Rectangle 3"/>
          <p:cNvSpPr>
            <a:spLocks noGrp="1" noChangeArrowheads="1"/>
          </p:cNvSpPr>
          <p:nvPr>
            <p:ph type="body" idx="4294967295"/>
          </p:nvPr>
        </p:nvSpPr>
        <p:spPr>
          <a:xfrm>
            <a:off x="179388" y="5445125"/>
            <a:ext cx="8763000" cy="1223963"/>
          </a:xfrm>
        </p:spPr>
        <p:txBody>
          <a:bodyPr/>
          <a:lstStyle/>
          <a:p>
            <a:r>
              <a:rPr lang="zh-CN" altLang="en-US" smtClean="0"/>
              <a:t>恒星越热，在短波越亮（兰）</a:t>
            </a:r>
          </a:p>
          <a:p>
            <a:r>
              <a:rPr lang="zh-CN" altLang="en-US" smtClean="0"/>
              <a:t>恒星越冷，暗线</a:t>
            </a:r>
            <a:r>
              <a:rPr lang="en-US" altLang="zh-CN" smtClean="0"/>
              <a:t>=</a:t>
            </a:r>
            <a:r>
              <a:rPr lang="zh-CN" altLang="en-US" smtClean="0"/>
              <a:t>吸收线 </a:t>
            </a:r>
            <a:r>
              <a:rPr lang="en-US" altLang="zh-CN" smtClean="0"/>
              <a:t>[</a:t>
            </a:r>
            <a:r>
              <a:rPr lang="zh-CN" altLang="en-US" smtClean="0"/>
              <a:t>原子、分子</a:t>
            </a:r>
            <a:r>
              <a:rPr lang="en-US" altLang="zh-CN" smtClean="0"/>
              <a:t>] </a:t>
            </a:r>
            <a:r>
              <a:rPr lang="zh-CN" altLang="en-US" smtClean="0"/>
              <a:t>越复杂</a:t>
            </a:r>
          </a:p>
        </p:txBody>
      </p:sp>
      <p:pic>
        <p:nvPicPr>
          <p:cNvPr id="880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8913"/>
            <a:ext cx="8485188" cy="517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p:txBody>
          <a:bodyPr/>
          <a:lstStyle/>
          <a:p>
            <a:endParaRPr lang="zh-CN" altLang="en-US" smtClean="0"/>
          </a:p>
        </p:txBody>
      </p:sp>
      <p:sp>
        <p:nvSpPr>
          <p:cNvPr id="86019" name="Rectangle 3"/>
          <p:cNvSpPr>
            <a:spLocks noGrp="1" noChangeArrowheads="1"/>
          </p:cNvSpPr>
          <p:nvPr>
            <p:ph type="body" idx="4294967295"/>
          </p:nvPr>
        </p:nvSpPr>
        <p:spPr/>
        <p:txBody>
          <a:bodyPr/>
          <a:lstStyle/>
          <a:p>
            <a:pPr eaLnBrk="1" hangingPunct="1"/>
            <a:r>
              <a:rPr lang="zh-CN" altLang="en-US" dirty="0" smtClean="0"/>
              <a:t>每一光谱型又根据谱线的相对强弱分成10个次型，例如 </a:t>
            </a:r>
            <a:r>
              <a:rPr lang="en-US" altLang="zh-CN" dirty="0" smtClean="0"/>
              <a:t>B0, B1, ……, B9</a:t>
            </a:r>
          </a:p>
          <a:p>
            <a:pPr eaLnBrk="1" hangingPunct="1"/>
            <a:endParaRPr lang="zh-CN" altLang="en-US" dirty="0" smtClean="0">
              <a:solidFill>
                <a:srgbClr val="00FF00"/>
              </a:solidFill>
            </a:endParaRPr>
          </a:p>
          <a:p>
            <a:pPr eaLnBrk="1" hangingPunct="1"/>
            <a:r>
              <a:rPr lang="zh-CN" altLang="en-US" dirty="0" smtClean="0"/>
              <a:t>太阳为</a:t>
            </a:r>
            <a:r>
              <a:rPr lang="en-US" altLang="zh-CN" dirty="0" smtClean="0"/>
              <a:t>G2</a:t>
            </a:r>
            <a:r>
              <a:rPr lang="zh-CN" altLang="en-US" dirty="0" smtClean="0"/>
              <a:t>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348880"/>
            <a:ext cx="4149080" cy="4149080"/>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325218" y="620688"/>
            <a:ext cx="8534400" cy="685800"/>
          </a:xfrm>
        </p:spPr>
        <p:txBody>
          <a:bodyPr/>
          <a:lstStyle/>
          <a:p>
            <a:pPr algn="ctr" eaLnBrk="1" hangingPunct="1"/>
            <a:r>
              <a:rPr lang="en-US" altLang="zh-CN" sz="5400" b="0" dirty="0" smtClean="0">
                <a:latin typeface="Arial" panose="020B0604020202020204" pitchFamily="34" charset="0"/>
              </a:rPr>
              <a:t>3</a:t>
            </a:r>
            <a:r>
              <a:rPr lang="zh-CN" altLang="en-US" sz="5400" b="0" dirty="0" smtClean="0">
                <a:latin typeface="Arial" panose="020B0604020202020204" pitchFamily="34" charset="0"/>
              </a:rPr>
              <a:t>、双星与恒星质量的测量</a:t>
            </a:r>
          </a:p>
        </p:txBody>
      </p:sp>
      <p:sp>
        <p:nvSpPr>
          <p:cNvPr id="106499" name="Rectangle 3"/>
          <p:cNvSpPr>
            <a:spLocks noGrp="1" noChangeArrowheads="1"/>
          </p:cNvSpPr>
          <p:nvPr>
            <p:ph type="body" idx="1"/>
          </p:nvPr>
        </p:nvSpPr>
        <p:spPr>
          <a:xfrm>
            <a:off x="210918" y="1777075"/>
            <a:ext cx="8763000" cy="1871464"/>
          </a:xfrm>
        </p:spPr>
        <p:txBody>
          <a:bodyPr/>
          <a:lstStyle/>
          <a:p>
            <a:pPr eaLnBrk="1" hangingPunct="1"/>
            <a:r>
              <a:rPr lang="zh-CN" altLang="en-US" dirty="0" smtClean="0"/>
              <a:t>恒星往往组成</a:t>
            </a:r>
            <a:r>
              <a:rPr lang="zh-CN" altLang="en-US" dirty="0" smtClean="0">
                <a:solidFill>
                  <a:srgbClr val="FFFF00"/>
                </a:solidFill>
              </a:rPr>
              <a:t>双星</a:t>
            </a:r>
            <a:r>
              <a:rPr lang="zh-CN" altLang="en-US" dirty="0" smtClean="0"/>
              <a:t>系统</a:t>
            </a:r>
          </a:p>
          <a:p>
            <a:pPr eaLnBrk="1" hangingPunct="1"/>
            <a:r>
              <a:rPr lang="zh-CN" altLang="en-US" dirty="0" smtClean="0"/>
              <a:t>双星围绕其</a:t>
            </a:r>
            <a:r>
              <a:rPr lang="zh-CN" altLang="en-US" dirty="0" smtClean="0">
                <a:solidFill>
                  <a:srgbClr val="FFFF00"/>
                </a:solidFill>
              </a:rPr>
              <a:t>质心</a:t>
            </a:r>
            <a:r>
              <a:rPr lang="zh-CN" altLang="en-US" dirty="0" smtClean="0"/>
              <a:t>的轨道运动提供了测量恒星质量的机会</a:t>
            </a:r>
          </a:p>
        </p:txBody>
      </p:sp>
      <p:pic>
        <p:nvPicPr>
          <p:cNvPr id="2" name="图片 1"/>
          <p:cNvPicPr>
            <a:picLocks noChangeAspect="1"/>
          </p:cNvPicPr>
          <p:nvPr/>
        </p:nvPicPr>
        <p:blipFill>
          <a:blip r:embed="rId3"/>
          <a:stretch>
            <a:fillRect/>
          </a:stretch>
        </p:blipFill>
        <p:spPr>
          <a:xfrm>
            <a:off x="325218" y="3789040"/>
            <a:ext cx="8686351" cy="22736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p:txBody>
          <a:bodyPr/>
          <a:lstStyle/>
          <a:p>
            <a:pPr algn="ctr"/>
            <a:r>
              <a:rPr lang="zh-CN" altLang="en-US" sz="4400" b="0" dirty="0" smtClean="0"/>
              <a:t>双星的分类</a:t>
            </a:r>
          </a:p>
        </p:txBody>
      </p:sp>
      <p:sp>
        <p:nvSpPr>
          <p:cNvPr id="108547" name="Rectangle 3"/>
          <p:cNvSpPr>
            <a:spLocks noGrp="1" noChangeArrowheads="1"/>
          </p:cNvSpPr>
          <p:nvPr>
            <p:ph type="body" idx="4294967295"/>
          </p:nvPr>
        </p:nvSpPr>
        <p:spPr>
          <a:xfrm>
            <a:off x="179388" y="1196975"/>
            <a:ext cx="8763000" cy="4968875"/>
          </a:xfrm>
        </p:spPr>
        <p:txBody>
          <a:bodyPr/>
          <a:lstStyle/>
          <a:p>
            <a:r>
              <a:rPr lang="zh-CN" altLang="en-US" dirty="0" smtClean="0"/>
              <a:t>根据发现的方法，双星分为</a:t>
            </a:r>
            <a:r>
              <a:rPr lang="en-US" altLang="zh-CN" dirty="0" smtClean="0"/>
              <a:t>4</a:t>
            </a:r>
            <a:r>
              <a:rPr lang="zh-CN" altLang="en-US" dirty="0" smtClean="0"/>
              <a:t>类：</a:t>
            </a:r>
          </a:p>
          <a:p>
            <a:pPr lvl="1"/>
            <a:r>
              <a:rPr lang="zh-CN" altLang="en-US" sz="3200" dirty="0" smtClean="0"/>
              <a:t>目视双星</a:t>
            </a:r>
            <a:endParaRPr lang="en-US" altLang="zh-CN" sz="3200" dirty="0" smtClean="0"/>
          </a:p>
          <a:p>
            <a:pPr lvl="1"/>
            <a:r>
              <a:rPr lang="zh-CN" altLang="en-US" sz="3200" dirty="0" smtClean="0"/>
              <a:t>分光双星</a:t>
            </a:r>
            <a:endParaRPr lang="en-US" altLang="zh-CN" sz="3200" dirty="0" smtClean="0"/>
          </a:p>
          <a:p>
            <a:pPr lvl="1"/>
            <a:r>
              <a:rPr lang="zh-CN" altLang="en-US" sz="3200" dirty="0" smtClean="0"/>
              <a:t>食双星</a:t>
            </a:r>
            <a:endParaRPr lang="en-US" altLang="zh-CN" sz="3200" dirty="0" smtClean="0"/>
          </a:p>
          <a:p>
            <a:pPr lvl="1"/>
            <a:r>
              <a:rPr lang="zh-CN" altLang="en-US" sz="3200" dirty="0" smtClean="0"/>
              <a:t>天体测量双星</a:t>
            </a:r>
            <a:endParaRPr lang="zh-CN" altLang="en-US" dirty="0" smtClean="0"/>
          </a:p>
          <a:p>
            <a:endParaRPr lang="zh-CN" altLang="en-US" dirty="0" smtClean="0"/>
          </a:p>
          <a:p>
            <a:r>
              <a:rPr lang="zh-CN" altLang="en-US" dirty="0" smtClean="0"/>
              <a:t>一个双星可属于多个类型</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body" idx="1"/>
          </p:nvPr>
        </p:nvSpPr>
        <p:spPr>
          <a:xfrm>
            <a:off x="190238" y="1124744"/>
            <a:ext cx="4813810" cy="1008063"/>
          </a:xfrm>
        </p:spPr>
        <p:txBody>
          <a:bodyPr/>
          <a:lstStyle/>
          <a:p>
            <a:pPr marL="0" indent="0" eaLnBrk="1" hangingPunct="1">
              <a:lnSpc>
                <a:spcPct val="90000"/>
              </a:lnSpc>
              <a:buNone/>
            </a:pPr>
            <a:r>
              <a:rPr lang="zh-CN" altLang="en-US" dirty="0" smtClean="0">
                <a:solidFill>
                  <a:srgbClr val="FFFF00"/>
                </a:solidFill>
              </a:rPr>
              <a:t>目视双星</a:t>
            </a:r>
            <a:r>
              <a:rPr lang="zh-CN" altLang="en-US" dirty="0" smtClean="0"/>
              <a:t>：双星系统的两个成员星可以直接分辨开</a:t>
            </a:r>
          </a:p>
        </p:txBody>
      </p:sp>
      <p:pic>
        <p:nvPicPr>
          <p:cNvPr id="99332" name="Picture 5" descr="bigdip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88" y="3138425"/>
            <a:ext cx="4267200"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654992"/>
            <a:ext cx="392056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1979712" y="5161912"/>
            <a:ext cx="2592288" cy="584775"/>
          </a:xfrm>
          <a:prstGeom prst="rect">
            <a:avLst/>
          </a:prstGeom>
          <a:noFill/>
        </p:spPr>
        <p:txBody>
          <a:bodyPr wrap="square" rtlCol="0">
            <a:spAutoFit/>
          </a:bodyPr>
          <a:lstStyle/>
          <a:p>
            <a:r>
              <a:rPr lang="zh-CN" altLang="en-US" sz="3200" b="0" dirty="0" smtClean="0">
                <a:solidFill>
                  <a:schemeClr val="bg1">
                    <a:lumMod val="95000"/>
                  </a:schemeClr>
                </a:solidFill>
                <a:latin typeface="黑体" panose="02010609060101010101" pitchFamily="49" charset="-122"/>
                <a:ea typeface="黑体" panose="02010609060101010101" pitchFamily="49" charset="-122"/>
              </a:rPr>
              <a:t>假光学双星</a:t>
            </a:r>
            <a:endParaRPr lang="zh-CN" altLang="en-US" sz="3200" b="0" dirty="0">
              <a:solidFill>
                <a:schemeClr val="bg1">
                  <a:lumMod val="9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algn="ctr" eaLnBrk="1" hangingPunct="1"/>
            <a:r>
              <a:rPr lang="zh-CN" altLang="en-US" b="0" dirty="0" smtClean="0">
                <a:sym typeface="Wingdings" panose="05000000000000000000" pitchFamily="2" charset="2"/>
              </a:rPr>
              <a:t>食双星</a:t>
            </a:r>
          </a:p>
        </p:txBody>
      </p:sp>
      <p:sp>
        <p:nvSpPr>
          <p:cNvPr id="112643" name="Rectangle 3"/>
          <p:cNvSpPr>
            <a:spLocks noGrp="1" noChangeArrowheads="1"/>
          </p:cNvSpPr>
          <p:nvPr>
            <p:ph type="body" idx="1"/>
          </p:nvPr>
        </p:nvSpPr>
        <p:spPr>
          <a:xfrm>
            <a:off x="179388" y="1052736"/>
            <a:ext cx="8763000" cy="1728192"/>
          </a:xfrm>
        </p:spPr>
        <p:txBody>
          <a:bodyPr/>
          <a:lstStyle/>
          <a:p>
            <a:pPr eaLnBrk="1" hangingPunct="1"/>
            <a:r>
              <a:rPr lang="zh-CN" altLang="en-US" dirty="0" smtClean="0"/>
              <a:t>如果轨道侧对我们，双星中的每个成员都会从另一颗星的前方经过，遮挡部分光线，引起双星 </a:t>
            </a:r>
            <a:r>
              <a:rPr lang="en-US" altLang="zh-CN" dirty="0" smtClean="0"/>
              <a:t>[</a:t>
            </a:r>
            <a:r>
              <a:rPr lang="zh-CN" altLang="en-US" dirty="0" smtClean="0"/>
              <a:t>总</a:t>
            </a:r>
            <a:r>
              <a:rPr lang="en-US" altLang="zh-CN" dirty="0" smtClean="0"/>
              <a:t>] </a:t>
            </a:r>
            <a:r>
              <a:rPr lang="zh-CN" altLang="en-US" dirty="0" smtClean="0"/>
              <a:t>亮度的周期性变化</a:t>
            </a:r>
          </a:p>
        </p:txBody>
      </p:sp>
      <p:pic>
        <p:nvPicPr>
          <p:cNvPr id="112644" name="Picture 4" descr="bin_eclips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96125" y="2996952"/>
            <a:ext cx="8583018"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 Box 5"/>
          <p:cNvSpPr txBox="1">
            <a:spLocks noChangeArrowheads="1"/>
          </p:cNvSpPr>
          <p:nvPr/>
        </p:nvSpPr>
        <p:spPr bwMode="auto">
          <a:xfrm>
            <a:off x="1331640" y="4653136"/>
            <a:ext cx="31242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800" b="0" dirty="0">
                <a:solidFill>
                  <a:srgbClr val="FF0000"/>
                </a:solidFill>
                <a:sym typeface="Wingdings" panose="05000000000000000000" pitchFamily="2" charset="2"/>
              </a:rPr>
              <a:t>食双星大陵五</a:t>
            </a:r>
            <a:r>
              <a:rPr lang="en-US" altLang="zh-CN" sz="2400" b="0" dirty="0">
                <a:solidFill>
                  <a:srgbClr val="FF0000"/>
                </a:solidFill>
              </a:rPr>
              <a:t>Algol (</a:t>
            </a:r>
            <a:r>
              <a:rPr lang="zh-CN" altLang="en-US" sz="2400" b="0" dirty="0">
                <a:solidFill>
                  <a:srgbClr val="FF0000"/>
                </a:solidFill>
              </a:rPr>
              <a:t>英仙座</a:t>
            </a:r>
            <a:r>
              <a:rPr lang="el-GR" altLang="zh-CN" sz="2400" b="0" i="1" dirty="0">
                <a:solidFill>
                  <a:srgbClr val="FF0000"/>
                </a:solidFill>
                <a:cs typeface="Times New Roman" panose="02020603050405020304" pitchFamily="18" charset="0"/>
              </a:rPr>
              <a:t>β</a:t>
            </a:r>
            <a:r>
              <a:rPr lang="en-US" altLang="zh-CN" sz="2400" b="0" dirty="0">
                <a:solidFill>
                  <a:srgbClr val="FF0000"/>
                </a:solidFill>
              </a:rPr>
              <a:t>)</a:t>
            </a:r>
            <a:endParaRPr lang="zh-CN" altLang="en-US" sz="2800" b="0" dirty="0">
              <a:solidFill>
                <a:srgbClr val="FF0000"/>
              </a:solidFill>
              <a:sym typeface="Wingdings" panose="05000000000000000000" pitchFamily="2" charset="2"/>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algn="ctr" eaLnBrk="1" hangingPunct="1"/>
            <a:r>
              <a:rPr lang="zh-CN" altLang="en-US" b="0" dirty="0" smtClean="0"/>
              <a:t>分光双星</a:t>
            </a:r>
          </a:p>
        </p:txBody>
      </p:sp>
      <p:sp>
        <p:nvSpPr>
          <p:cNvPr id="114691" name="Rectangle 3"/>
          <p:cNvSpPr>
            <a:spLocks noGrp="1" noChangeArrowheads="1"/>
          </p:cNvSpPr>
          <p:nvPr>
            <p:ph type="body" idx="1"/>
          </p:nvPr>
        </p:nvSpPr>
        <p:spPr>
          <a:xfrm>
            <a:off x="179388" y="1143000"/>
            <a:ext cx="8763000" cy="5022850"/>
          </a:xfrm>
        </p:spPr>
        <p:txBody>
          <a:bodyPr/>
          <a:lstStyle/>
          <a:p>
            <a:pPr eaLnBrk="1" hangingPunct="1"/>
            <a:r>
              <a:rPr lang="zh-CN" altLang="en-US" dirty="0" smtClean="0"/>
              <a:t>尽管不能直接分辨双星，但可从光谱认定它们是双星</a:t>
            </a:r>
            <a:endParaRPr lang="en-US" altLang="zh-CN" dirty="0" smtClean="0"/>
          </a:p>
          <a:p>
            <a:pPr eaLnBrk="1" hangingPunct="1"/>
            <a:endParaRPr lang="zh-CN" altLang="en-US" dirty="0" smtClean="0"/>
          </a:p>
          <a:p>
            <a:pPr eaLnBrk="1" hangingPunct="1"/>
            <a:r>
              <a:rPr lang="zh-CN" altLang="en-US" dirty="0" smtClean="0"/>
              <a:t>双星系统的轨道运动所造成的多普勒效应使光谱中的（两套）吸收线发生周期性的位移</a:t>
            </a:r>
            <a:endParaRPr lang="en-US" altLang="zh-CN" dirty="0" smtClean="0"/>
          </a:p>
          <a:p>
            <a:pPr eaLnBrk="1" hangingPunct="1"/>
            <a:endParaRPr lang="zh-CN" altLang="en-US" dirty="0" smtClean="0"/>
          </a:p>
          <a:p>
            <a:pPr eaLnBrk="1" hangingPunct="1"/>
            <a:r>
              <a:rPr lang="zh-CN" altLang="en-US" dirty="0" smtClean="0">
                <a:solidFill>
                  <a:schemeClr val="bg1">
                    <a:lumMod val="95000"/>
                  </a:schemeClr>
                </a:solidFill>
              </a:rPr>
              <a:t>双星的视向速度曲线</a:t>
            </a:r>
            <a:endParaRPr lang="en-US" altLang="zh-CN" dirty="0" smtClean="0">
              <a:solidFill>
                <a:schemeClr val="bg1">
                  <a:lumMod val="95000"/>
                </a:scheme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algn="ctr" eaLnBrk="1" hangingPunct="1"/>
            <a:r>
              <a:rPr lang="zh-CN" altLang="en-US" b="0" dirty="0" smtClean="0"/>
              <a:t>天体测量双星</a:t>
            </a:r>
          </a:p>
        </p:txBody>
      </p:sp>
      <p:sp>
        <p:nvSpPr>
          <p:cNvPr id="116739" name="Rectangle 3"/>
          <p:cNvSpPr>
            <a:spLocks noGrp="1" noChangeArrowheads="1"/>
          </p:cNvSpPr>
          <p:nvPr>
            <p:ph type="body" idx="1"/>
          </p:nvPr>
        </p:nvSpPr>
        <p:spPr>
          <a:xfrm>
            <a:off x="179388" y="1196752"/>
            <a:ext cx="8763000" cy="2448272"/>
          </a:xfrm>
        </p:spPr>
        <p:txBody>
          <a:bodyPr/>
          <a:lstStyle/>
          <a:p>
            <a:pPr eaLnBrk="1" hangingPunct="1"/>
            <a:r>
              <a:rPr lang="zh-CN" altLang="en-US" dirty="0" smtClean="0"/>
              <a:t>有时双星中的一个成员由于暗弱不可见，但可通过可见恒星的移动情况得知其伴星的存在</a:t>
            </a:r>
          </a:p>
          <a:p>
            <a:pPr eaLnBrk="1" hangingPunct="1"/>
            <a:r>
              <a:rPr lang="zh-CN" altLang="en-US" dirty="0" smtClean="0">
                <a:solidFill>
                  <a:schemeClr val="bg1">
                    <a:lumMod val="95000"/>
                  </a:schemeClr>
                </a:solidFill>
              </a:rPr>
              <a:t>由于双星围绕其质心运动，所以假若某星有隐形伴侣，它便以波浪形而非一般的直线运动</a:t>
            </a:r>
          </a:p>
        </p:txBody>
      </p:sp>
      <p:pic>
        <p:nvPicPr>
          <p:cNvPr id="116740" name="Picture 4" descr="ab_track"/>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3789040"/>
            <a:ext cx="349726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Text Box 5"/>
          <p:cNvSpPr txBox="1">
            <a:spLocks noChangeArrowheads="1"/>
          </p:cNvSpPr>
          <p:nvPr/>
        </p:nvSpPr>
        <p:spPr bwMode="auto">
          <a:xfrm>
            <a:off x="468313" y="4508500"/>
            <a:ext cx="1944687" cy="1566863"/>
          </a:xfrm>
          <a:prstGeom prst="rect">
            <a:avLst/>
          </a:prstGeom>
          <a:noFill/>
          <a:ln w="12700">
            <a:solidFill>
              <a:schemeClr val="bg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dirty="0">
                <a:solidFill>
                  <a:schemeClr val="bg1">
                    <a:lumMod val="95000"/>
                  </a:schemeClr>
                </a:solidFill>
                <a:latin typeface="黑体" panose="02010609060101010101" pitchFamily="49" charset="-122"/>
              </a:rPr>
              <a:t>天狼星及其白矮星伴星</a:t>
            </a:r>
          </a:p>
        </p:txBody>
      </p:sp>
      <p:pic>
        <p:nvPicPr>
          <p:cNvPr id="116742" name="Picture 4" descr="Sirusb_l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365625"/>
            <a:ext cx="2813050"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algn="l" eaLnBrk="1" hangingPunct="1"/>
            <a:r>
              <a:rPr lang="zh-CN" altLang="en-US" sz="4000" b="0" dirty="0" smtClean="0"/>
              <a:t>双星的轨道特征</a:t>
            </a:r>
          </a:p>
        </p:txBody>
      </p:sp>
      <p:sp>
        <p:nvSpPr>
          <p:cNvPr id="120835" name="Rectangle 3"/>
          <p:cNvSpPr>
            <a:spLocks noGrp="1" noChangeArrowheads="1"/>
          </p:cNvSpPr>
          <p:nvPr>
            <p:ph type="body" idx="1"/>
          </p:nvPr>
        </p:nvSpPr>
        <p:spPr>
          <a:xfrm>
            <a:off x="250825" y="1125538"/>
            <a:ext cx="5256213" cy="5237162"/>
          </a:xfrm>
        </p:spPr>
        <p:txBody>
          <a:bodyPr/>
          <a:lstStyle/>
          <a:p>
            <a:pPr eaLnBrk="1" hangingPunct="1"/>
            <a:r>
              <a:rPr lang="zh-CN" altLang="en-US" dirty="0" smtClean="0"/>
              <a:t>每个恒星都在围绕它们的质心做椭圆轨道运动</a:t>
            </a:r>
          </a:p>
          <a:p>
            <a:pPr eaLnBrk="1" hangingPunct="1"/>
            <a:r>
              <a:rPr lang="zh-CN" altLang="en-US" dirty="0" smtClean="0"/>
              <a:t>质心为两个椭圆轨道的共同焦点，保持固定</a:t>
            </a:r>
          </a:p>
          <a:p>
            <a:pPr eaLnBrk="1" hangingPunct="1"/>
            <a:r>
              <a:rPr lang="zh-CN" altLang="en-US" dirty="0" smtClean="0"/>
              <a:t>两个恒星总是位于质心的两侧，运动方向总是相反</a:t>
            </a:r>
          </a:p>
          <a:p>
            <a:pPr eaLnBrk="1" hangingPunct="1"/>
            <a:r>
              <a:rPr lang="zh-CN" altLang="en-US" dirty="0" smtClean="0"/>
              <a:t>大质量天体的椭圆轨道小，小质量天体的椭圆轨道大，但形状和周期相同</a:t>
            </a:r>
            <a:endParaRPr lang="en-US" altLang="zh-CN" dirty="0" smtClean="0"/>
          </a:p>
        </p:txBody>
      </p:sp>
      <p:pic>
        <p:nvPicPr>
          <p:cNvPr id="120836" name="Picture 4" descr="\\192.168.3.2\education\COMPOSITION\HIGHER_EDUCATION\Norton\170774 Hester\03_Files Processed\05_Art files\12_Lecture_Jpeg\Chapter13_300 dpi\21Ast4_FIG13.11_CH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624" y="332656"/>
            <a:ext cx="3707904" cy="6297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eaLnBrk="1" hangingPunct="1"/>
            <a:r>
              <a:rPr lang="zh-CN" altLang="en-US" b="0" dirty="0" smtClean="0"/>
              <a:t>双星的质量比</a:t>
            </a:r>
            <a:endParaRPr lang="en-US" altLang="zh-CN" b="0" dirty="0" smtClean="0"/>
          </a:p>
        </p:txBody>
      </p:sp>
      <p:sp>
        <p:nvSpPr>
          <p:cNvPr id="122883" name="Rectangle 3"/>
          <p:cNvSpPr>
            <a:spLocks noGrp="1" noChangeArrowheads="1"/>
          </p:cNvSpPr>
          <p:nvPr>
            <p:ph type="body" idx="1"/>
          </p:nvPr>
        </p:nvSpPr>
        <p:spPr>
          <a:xfrm>
            <a:off x="179388" y="1268413"/>
            <a:ext cx="8763000" cy="1800225"/>
          </a:xfrm>
        </p:spPr>
        <p:txBody>
          <a:bodyPr/>
          <a:lstStyle/>
          <a:p>
            <a:pPr eaLnBrk="1" hangingPunct="1"/>
            <a:r>
              <a:rPr lang="zh-CN" altLang="en-US" dirty="0" smtClean="0"/>
              <a:t>小质量恒星的轨道大，因此必定运动快</a:t>
            </a:r>
          </a:p>
          <a:p>
            <a:pPr lvl="1" eaLnBrk="1" hangingPunct="1"/>
            <a:r>
              <a:rPr lang="zh-CN" altLang="en-US" sz="3200" dirty="0" smtClean="0"/>
              <a:t>恒星的轨道周长与其质量成反比</a:t>
            </a:r>
          </a:p>
          <a:p>
            <a:pPr lvl="1" eaLnBrk="1" hangingPunct="1"/>
            <a:r>
              <a:rPr lang="zh-CN" altLang="en-US" sz="3200" dirty="0" smtClean="0">
                <a:solidFill>
                  <a:schemeClr val="bg1">
                    <a:lumMod val="95000"/>
                  </a:schemeClr>
                </a:solidFill>
              </a:rPr>
              <a:t>恒星的运动速度与其质量成反比</a:t>
            </a:r>
            <a:endParaRPr lang="en-US" altLang="zh-CN" sz="3200" dirty="0" smtClean="0">
              <a:solidFill>
                <a:schemeClr val="bg1">
                  <a:lumMod val="95000"/>
                </a:schemeClr>
              </a:solidFill>
            </a:endParaRPr>
          </a:p>
        </p:txBody>
      </p:sp>
      <p:graphicFrame>
        <p:nvGraphicFramePr>
          <p:cNvPr id="122884" name="Object 4"/>
          <p:cNvGraphicFramePr>
            <a:graphicFrameLocks noChangeAspect="1"/>
          </p:cNvGraphicFramePr>
          <p:nvPr/>
        </p:nvGraphicFramePr>
        <p:xfrm>
          <a:off x="2987675" y="3500438"/>
          <a:ext cx="1905000" cy="1687512"/>
        </p:xfrm>
        <a:graphic>
          <a:graphicData uri="http://schemas.openxmlformats.org/presentationml/2006/ole">
            <mc:AlternateContent xmlns:mc="http://schemas.openxmlformats.org/markup-compatibility/2006">
              <mc:Choice xmlns:v="urn:schemas-microsoft-com:vml" Requires="v">
                <p:oleObj spid="_x0000_s123005" name="Equation" r:id="rId4" imgW="558558" imgH="431613" progId="Equation.3">
                  <p:embed/>
                </p:oleObj>
              </mc:Choice>
              <mc:Fallback>
                <p:oleObj name="Equation" r:id="rId4" imgW="558558" imgH="431613"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3500438"/>
                        <a:ext cx="1905000" cy="168751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algn="ctr"/>
            <a:r>
              <a:rPr lang="zh-CN" altLang="en-US" sz="4400" b="0" dirty="0" smtClean="0"/>
              <a:t>教材学习</a:t>
            </a:r>
          </a:p>
        </p:txBody>
      </p:sp>
      <p:sp>
        <p:nvSpPr>
          <p:cNvPr id="33795" name="Rectangle 3"/>
          <p:cNvSpPr>
            <a:spLocks noGrp="1" noChangeArrowheads="1"/>
          </p:cNvSpPr>
          <p:nvPr>
            <p:ph type="body" idx="4294967295"/>
          </p:nvPr>
        </p:nvSpPr>
        <p:spPr/>
        <p:txBody>
          <a:bodyPr/>
          <a:lstStyle/>
          <a:p>
            <a:endParaRPr lang="en-US" altLang="zh-CN" smtClean="0"/>
          </a:p>
          <a:p>
            <a:endParaRPr lang="en-US" altLang="zh-CN" smtClean="0"/>
          </a:p>
          <a:p>
            <a:r>
              <a:rPr lang="en-US" altLang="zh-CN" smtClean="0"/>
              <a:t>Chapter 13: Taking the Measure of Stars</a:t>
            </a:r>
          </a:p>
          <a:p>
            <a:endParaRPr lang="en-US" altLang="zh-CN" smtClean="0"/>
          </a:p>
          <a:p>
            <a:r>
              <a:rPr lang="en-US" altLang="zh-CN" smtClean="0"/>
              <a:t>Chapter 14: Our Star—The Sun</a:t>
            </a:r>
            <a:endParaRPr lang="zh-CN" altLang="en-US"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p:txBody>
          <a:bodyPr/>
          <a:lstStyle/>
          <a:p>
            <a:r>
              <a:rPr lang="zh-CN" altLang="en-US" sz="4000" b="0" smtClean="0"/>
              <a:t>多普勒位移的比值给出恒星的速度比</a:t>
            </a:r>
          </a:p>
        </p:txBody>
      </p:sp>
      <p:pic>
        <p:nvPicPr>
          <p:cNvPr id="124931"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900113" y="1196975"/>
            <a:ext cx="7516812" cy="5257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zh-CN" altLang="en-US" b="0" dirty="0" smtClean="0"/>
              <a:t>双星的总质量</a:t>
            </a:r>
            <a:endParaRPr lang="en-US" altLang="zh-CN" b="0" dirty="0" smtClean="0"/>
          </a:p>
        </p:txBody>
      </p:sp>
      <p:sp>
        <p:nvSpPr>
          <p:cNvPr id="126979" name="Rectangle 3"/>
          <p:cNvSpPr>
            <a:spLocks noGrp="1" noChangeArrowheads="1"/>
          </p:cNvSpPr>
          <p:nvPr>
            <p:ph type="body" idx="1"/>
          </p:nvPr>
        </p:nvSpPr>
        <p:spPr>
          <a:xfrm>
            <a:off x="179388" y="1124743"/>
            <a:ext cx="8763000" cy="719931"/>
          </a:xfrm>
        </p:spPr>
        <p:txBody>
          <a:bodyPr/>
          <a:lstStyle/>
          <a:p>
            <a:pPr eaLnBrk="1" hangingPunct="1"/>
            <a:r>
              <a:rPr lang="zh-CN" altLang="en-US" dirty="0" smtClean="0"/>
              <a:t>开普勒第三定律确定</a:t>
            </a:r>
            <a:r>
              <a:rPr lang="zh-CN" altLang="en-US" dirty="0" smtClean="0">
                <a:sym typeface="Wingdings" panose="05000000000000000000" pitchFamily="2" charset="2"/>
              </a:rPr>
              <a:t>双星系统的总质量</a:t>
            </a:r>
            <a:endParaRPr lang="en-US" altLang="zh-CN" dirty="0" smtClean="0"/>
          </a:p>
        </p:txBody>
      </p:sp>
      <p:graphicFrame>
        <p:nvGraphicFramePr>
          <p:cNvPr id="126980" name="Object 4"/>
          <p:cNvGraphicFramePr>
            <a:graphicFrameLocks noChangeAspect="1"/>
          </p:cNvGraphicFramePr>
          <p:nvPr>
            <p:extLst>
              <p:ext uri="{D42A27DB-BD31-4B8C-83A1-F6EECF244321}">
                <p14:modId xmlns:p14="http://schemas.microsoft.com/office/powerpoint/2010/main" val="3528445294"/>
              </p:ext>
            </p:extLst>
          </p:nvPr>
        </p:nvGraphicFramePr>
        <p:xfrm>
          <a:off x="323850" y="2132856"/>
          <a:ext cx="4809105" cy="3936214"/>
        </p:xfrm>
        <a:graphic>
          <a:graphicData uri="http://schemas.openxmlformats.org/presentationml/2006/ole">
            <mc:AlternateContent xmlns:mc="http://schemas.openxmlformats.org/markup-compatibility/2006">
              <mc:Choice xmlns:v="urn:schemas-microsoft-com:vml" Requires="v">
                <p:oleObj spid="_x0000_s127102" name="公式" r:id="rId4" imgW="1955800" imgH="1600200" progId="Equation.3">
                  <p:embed/>
                </p:oleObj>
              </mc:Choice>
              <mc:Fallback>
                <p:oleObj name="公式" r:id="rId4" imgW="1955800" imgH="1600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2132856"/>
                        <a:ext cx="4809105" cy="3936214"/>
                      </a:xfrm>
                      <a:prstGeom prst="rect">
                        <a:avLst/>
                      </a:prstGeom>
                      <a:solidFill>
                        <a:schemeClr val="bg1"/>
                      </a:solidFill>
                      <a:ln>
                        <a:noFill/>
                      </a:ln>
                      <a:effectLst/>
                      <a:extLst/>
                    </p:spPr>
                  </p:pic>
                </p:oleObj>
              </mc:Fallback>
            </mc:AlternateContent>
          </a:graphicData>
        </a:graphic>
      </p:graphicFrame>
      <p:sp>
        <p:nvSpPr>
          <p:cNvPr id="126981" name="Text Box 5"/>
          <p:cNvSpPr txBox="1">
            <a:spLocks noChangeArrowheads="1"/>
          </p:cNvSpPr>
          <p:nvPr/>
        </p:nvSpPr>
        <p:spPr bwMode="auto">
          <a:xfrm>
            <a:off x="5352455" y="3068960"/>
            <a:ext cx="3767137"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b="0" dirty="0">
                <a:solidFill>
                  <a:schemeClr val="bg1">
                    <a:lumMod val="95000"/>
                  </a:schemeClr>
                </a:solidFill>
              </a:rPr>
              <a:t>A:  </a:t>
            </a:r>
            <a:r>
              <a:rPr lang="zh-CN" altLang="en-US" b="0" dirty="0">
                <a:solidFill>
                  <a:schemeClr val="bg1">
                    <a:lumMod val="95000"/>
                  </a:schemeClr>
                </a:solidFill>
              </a:rPr>
              <a:t>椭圆轨道半长轴之和 </a:t>
            </a:r>
            <a:r>
              <a:rPr lang="en-US" altLang="zh-CN" b="0" dirty="0">
                <a:solidFill>
                  <a:schemeClr val="bg1">
                    <a:lumMod val="95000"/>
                  </a:schemeClr>
                </a:solidFill>
              </a:rPr>
              <a:t>(AU)</a:t>
            </a:r>
            <a:endParaRPr lang="zh-CN" altLang="en-US" b="0" dirty="0">
              <a:solidFill>
                <a:schemeClr val="bg1">
                  <a:lumMod val="95000"/>
                </a:schemeClr>
              </a:solidFill>
            </a:endParaRPr>
          </a:p>
          <a:p>
            <a:pPr>
              <a:spcBef>
                <a:spcPct val="50000"/>
              </a:spcBef>
              <a:buFontTx/>
              <a:buNone/>
            </a:pPr>
            <a:r>
              <a:rPr lang="en-US" altLang="zh-CN" b="0" dirty="0">
                <a:solidFill>
                  <a:schemeClr val="bg1">
                    <a:lumMod val="95000"/>
                  </a:schemeClr>
                </a:solidFill>
              </a:rPr>
              <a:t>P:  </a:t>
            </a:r>
            <a:r>
              <a:rPr lang="zh-CN" altLang="en-US" b="0" dirty="0">
                <a:solidFill>
                  <a:schemeClr val="bg1">
                    <a:lumMod val="95000"/>
                  </a:schemeClr>
                </a:solidFill>
              </a:rPr>
              <a:t>轨道周期 </a:t>
            </a:r>
            <a:r>
              <a:rPr lang="en-US" altLang="zh-CN" b="0" dirty="0">
                <a:solidFill>
                  <a:schemeClr val="bg1">
                    <a:lumMod val="95000"/>
                  </a:schemeClr>
                </a:solidFill>
              </a:rPr>
              <a:t>(</a:t>
            </a:r>
            <a:r>
              <a:rPr lang="zh-CN" altLang="en-US" b="0" dirty="0">
                <a:solidFill>
                  <a:schemeClr val="bg1">
                    <a:lumMod val="95000"/>
                  </a:schemeClr>
                </a:solidFill>
              </a:rPr>
              <a:t>年</a:t>
            </a:r>
            <a:r>
              <a:rPr lang="en-US" altLang="zh-CN" b="0" dirty="0">
                <a:solidFill>
                  <a:schemeClr val="bg1">
                    <a:lumMod val="95000"/>
                  </a:schemeClr>
                </a:solidFill>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a:xfrm>
            <a:off x="250825" y="476250"/>
            <a:ext cx="8534400" cy="685800"/>
          </a:xfrm>
        </p:spPr>
        <p:txBody>
          <a:bodyPr/>
          <a:lstStyle/>
          <a:p>
            <a:r>
              <a:rPr lang="zh-CN" altLang="en-US" sz="3600" b="0" smtClean="0"/>
              <a:t>由总质量与质量比可确定每个恒星的质量</a:t>
            </a:r>
          </a:p>
        </p:txBody>
      </p:sp>
      <p:sp>
        <p:nvSpPr>
          <p:cNvPr id="129027" name="Rectangle 3"/>
          <p:cNvSpPr>
            <a:spLocks noGrp="1" noChangeArrowheads="1"/>
          </p:cNvSpPr>
          <p:nvPr>
            <p:ph type="body" idx="4294967295"/>
          </p:nvPr>
        </p:nvSpPr>
        <p:spPr>
          <a:xfrm>
            <a:off x="1763688" y="3645024"/>
            <a:ext cx="5761037" cy="2520826"/>
          </a:xfrm>
        </p:spPr>
        <p:txBody>
          <a:bodyPr/>
          <a:lstStyle/>
          <a:p>
            <a:r>
              <a:rPr lang="zh-CN" altLang="en-US" dirty="0" smtClean="0"/>
              <a:t>需要测量的参数</a:t>
            </a:r>
          </a:p>
          <a:p>
            <a:pPr lvl="1"/>
            <a:r>
              <a:rPr lang="zh-CN" altLang="en-US" dirty="0" smtClean="0"/>
              <a:t>恒星的速度比</a:t>
            </a:r>
          </a:p>
          <a:p>
            <a:pPr lvl="1"/>
            <a:r>
              <a:rPr lang="zh-CN" altLang="en-US" dirty="0" smtClean="0"/>
              <a:t>轨道周期</a:t>
            </a:r>
          </a:p>
          <a:p>
            <a:pPr lvl="1"/>
            <a:r>
              <a:rPr lang="zh-CN" altLang="en-US" dirty="0" smtClean="0"/>
              <a:t>轨道半长轴之和</a:t>
            </a:r>
          </a:p>
        </p:txBody>
      </p:sp>
      <p:pic>
        <p:nvPicPr>
          <p:cNvPr id="129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709" y="1905201"/>
            <a:ext cx="2348632" cy="129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916819"/>
            <a:ext cx="4060880" cy="129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lgn="ctr" eaLnBrk="1" hangingPunct="1"/>
            <a:r>
              <a:rPr lang="zh-CN" altLang="zh-CN" sz="4000" b="0" dirty="0" smtClean="0"/>
              <a:t>测量轨道特征方法</a:t>
            </a:r>
            <a:endParaRPr lang="en-US" altLang="zh-CN" sz="4000" b="0" dirty="0" smtClean="0"/>
          </a:p>
        </p:txBody>
      </p:sp>
      <p:sp>
        <p:nvSpPr>
          <p:cNvPr id="130051" name="Rectangle 3"/>
          <p:cNvSpPr>
            <a:spLocks noGrp="1" noChangeArrowheads="1"/>
          </p:cNvSpPr>
          <p:nvPr>
            <p:ph type="body" idx="1"/>
          </p:nvPr>
        </p:nvSpPr>
        <p:spPr>
          <a:xfrm>
            <a:off x="179388" y="981075"/>
            <a:ext cx="8763000" cy="5688013"/>
          </a:xfrm>
        </p:spPr>
        <p:txBody>
          <a:bodyPr/>
          <a:lstStyle/>
          <a:p>
            <a:pPr eaLnBrk="1" hangingPunct="1">
              <a:lnSpc>
                <a:spcPct val="90000"/>
              </a:lnSpc>
            </a:pPr>
            <a:r>
              <a:rPr lang="zh-CN" altLang="en-US" dirty="0" smtClean="0">
                <a:latin typeface="黑体" panose="02010609060101010101" pitchFamily="49" charset="-122"/>
              </a:rPr>
              <a:t>目视双星：直接测量轨道的形状、周长和</a:t>
            </a:r>
            <a:r>
              <a:rPr lang="zh-CN" altLang="en-US" dirty="0" smtClean="0">
                <a:solidFill>
                  <a:srgbClr val="00FF00"/>
                </a:solidFill>
                <a:latin typeface="黑体" panose="02010609060101010101" pitchFamily="49" charset="-122"/>
              </a:rPr>
              <a:t>周期</a:t>
            </a:r>
          </a:p>
          <a:p>
            <a:pPr lvl="1" eaLnBrk="1" hangingPunct="1">
              <a:lnSpc>
                <a:spcPct val="90000"/>
              </a:lnSpc>
            </a:pPr>
            <a:r>
              <a:rPr lang="zh-CN" altLang="en-US" dirty="0" smtClean="0">
                <a:latin typeface="黑体" panose="02010609060101010101" pitchFamily="49" charset="-122"/>
              </a:rPr>
              <a:t>轨道周长比 </a:t>
            </a:r>
            <a:r>
              <a:rPr lang="en-US" altLang="zh-CN" dirty="0" smtClean="0">
                <a:latin typeface="黑体" panose="02010609060101010101" pitchFamily="49" charset="-122"/>
                <a:sym typeface="Wingdings" panose="05000000000000000000" pitchFamily="2" charset="2"/>
              </a:rPr>
              <a:t> </a:t>
            </a:r>
            <a:r>
              <a:rPr lang="zh-CN" altLang="en-US" dirty="0" smtClean="0">
                <a:solidFill>
                  <a:srgbClr val="00FF00"/>
                </a:solidFill>
                <a:latin typeface="黑体" panose="02010609060101010101" pitchFamily="49" charset="-122"/>
                <a:sym typeface="Wingdings" panose="05000000000000000000" pitchFamily="2" charset="2"/>
              </a:rPr>
              <a:t>速度比</a:t>
            </a:r>
            <a:endParaRPr lang="zh-CN" altLang="en-US" dirty="0" smtClean="0">
              <a:solidFill>
                <a:srgbClr val="00FF00"/>
              </a:solidFill>
              <a:latin typeface="黑体" panose="02010609060101010101" pitchFamily="49" charset="-122"/>
            </a:endParaRPr>
          </a:p>
          <a:p>
            <a:pPr lvl="1" eaLnBrk="1" hangingPunct="1">
              <a:lnSpc>
                <a:spcPct val="90000"/>
              </a:lnSpc>
            </a:pPr>
            <a:r>
              <a:rPr lang="zh-CN" altLang="en-US" dirty="0" smtClean="0">
                <a:solidFill>
                  <a:srgbClr val="00FF00"/>
                </a:solidFill>
                <a:latin typeface="黑体" panose="02010609060101010101" pitchFamily="49" charset="-122"/>
                <a:sym typeface="Wingdings" panose="05000000000000000000" pitchFamily="2" charset="2"/>
              </a:rPr>
              <a:t>轨道半长轴之和</a:t>
            </a:r>
          </a:p>
          <a:p>
            <a:pPr eaLnBrk="1" hangingPunct="1">
              <a:lnSpc>
                <a:spcPct val="90000"/>
              </a:lnSpc>
            </a:pPr>
            <a:r>
              <a:rPr lang="zh-CN" altLang="en-US" dirty="0" smtClean="0">
                <a:latin typeface="黑体" panose="02010609060101010101" pitchFamily="49" charset="-122"/>
                <a:sym typeface="Wingdings" panose="05000000000000000000" pitchFamily="2" charset="2"/>
              </a:rPr>
              <a:t>多普勒位移：</a:t>
            </a:r>
          </a:p>
          <a:p>
            <a:pPr lvl="1" eaLnBrk="1" hangingPunct="1">
              <a:lnSpc>
                <a:spcPct val="90000"/>
              </a:lnSpc>
            </a:pPr>
            <a:r>
              <a:rPr lang="zh-CN" altLang="en-US" dirty="0" smtClean="0"/>
              <a:t>吸收线的多普勒位移之比给出恒星轨道的</a:t>
            </a:r>
            <a:r>
              <a:rPr lang="en-US" altLang="zh-CN" dirty="0" smtClean="0"/>
              <a:t>【</a:t>
            </a:r>
            <a:r>
              <a:rPr lang="zh-CN" altLang="en-US" dirty="0" smtClean="0">
                <a:solidFill>
                  <a:srgbClr val="00FF00"/>
                </a:solidFill>
              </a:rPr>
              <a:t>视向</a:t>
            </a:r>
            <a:r>
              <a:rPr lang="en-US" altLang="zh-CN" dirty="0" smtClean="0">
                <a:solidFill>
                  <a:srgbClr val="00FF00"/>
                </a:solidFill>
              </a:rPr>
              <a:t>】</a:t>
            </a:r>
            <a:r>
              <a:rPr lang="zh-CN" altLang="en-US" dirty="0" smtClean="0">
                <a:solidFill>
                  <a:srgbClr val="00FF00"/>
                </a:solidFill>
              </a:rPr>
              <a:t>速度之比</a:t>
            </a:r>
          </a:p>
          <a:p>
            <a:pPr lvl="1" eaLnBrk="1" hangingPunct="1">
              <a:lnSpc>
                <a:spcPct val="90000"/>
              </a:lnSpc>
            </a:pPr>
            <a:r>
              <a:rPr lang="zh-CN" altLang="en-US" dirty="0" smtClean="0"/>
              <a:t>最大多普勒位移的周期给出</a:t>
            </a:r>
            <a:r>
              <a:rPr lang="zh-CN" altLang="en-US" dirty="0" smtClean="0">
                <a:solidFill>
                  <a:srgbClr val="00FF00"/>
                </a:solidFill>
              </a:rPr>
              <a:t>轨道周期</a:t>
            </a:r>
          </a:p>
          <a:p>
            <a:pPr lvl="1" eaLnBrk="1" hangingPunct="1">
              <a:lnSpc>
                <a:spcPct val="90000"/>
              </a:lnSpc>
            </a:pPr>
            <a:r>
              <a:rPr lang="zh-CN" altLang="en-US" dirty="0" smtClean="0"/>
              <a:t>轨道周长 </a:t>
            </a:r>
            <a:r>
              <a:rPr lang="en-US" altLang="zh-CN" dirty="0" smtClean="0"/>
              <a:t>= </a:t>
            </a:r>
            <a:r>
              <a:rPr lang="zh-CN" altLang="en-US" dirty="0" smtClean="0"/>
              <a:t>速度 * 周期 </a:t>
            </a:r>
          </a:p>
          <a:p>
            <a:pPr lvl="1" eaLnBrk="1" hangingPunct="1">
              <a:lnSpc>
                <a:spcPct val="90000"/>
              </a:lnSpc>
            </a:pPr>
            <a:r>
              <a:rPr lang="zh-CN" altLang="en-US" dirty="0" smtClean="0"/>
              <a:t>轨道形状 </a:t>
            </a:r>
            <a:r>
              <a:rPr lang="en-US" altLang="zh-CN" dirty="0" smtClean="0"/>
              <a:t>= </a:t>
            </a:r>
            <a:r>
              <a:rPr lang="zh-CN" altLang="en-US" dirty="0" smtClean="0"/>
              <a:t>最大红移与兰移的比值 </a:t>
            </a:r>
            <a:r>
              <a:rPr lang="en-US" altLang="zh-CN" dirty="0" smtClean="0">
                <a:sym typeface="Wingdings" panose="05000000000000000000" pitchFamily="2" charset="2"/>
              </a:rPr>
              <a:t></a:t>
            </a:r>
            <a:r>
              <a:rPr lang="zh-CN" altLang="en-US" dirty="0">
                <a:solidFill>
                  <a:srgbClr val="00FF00"/>
                </a:solidFill>
                <a:sym typeface="Wingdings" panose="05000000000000000000" pitchFamily="2" charset="2"/>
              </a:rPr>
              <a:t>半长轴之</a:t>
            </a:r>
            <a:r>
              <a:rPr lang="zh-CN" altLang="en-US" dirty="0" smtClean="0">
                <a:solidFill>
                  <a:srgbClr val="00FF00"/>
                </a:solidFill>
                <a:sym typeface="Wingdings" panose="05000000000000000000" pitchFamily="2" charset="2"/>
              </a:rPr>
              <a:t>和</a:t>
            </a:r>
            <a:endParaRPr lang="zh-CN" altLang="en-US" dirty="0" smtClean="0">
              <a:solidFill>
                <a:srgbClr val="00FF00"/>
              </a:solidFill>
            </a:endParaRPr>
          </a:p>
          <a:p>
            <a:pPr eaLnBrk="1" hangingPunct="1">
              <a:lnSpc>
                <a:spcPct val="90000"/>
              </a:lnSpc>
            </a:pPr>
            <a:r>
              <a:rPr lang="zh-CN" altLang="en-US" dirty="0" smtClean="0"/>
              <a:t>食双星：轨道周期，</a:t>
            </a:r>
            <a:r>
              <a:rPr lang="zh-CN" altLang="en-US" dirty="0" smtClean="0">
                <a:solidFill>
                  <a:srgbClr val="00FF00"/>
                </a:solidFill>
              </a:rPr>
              <a:t>真实轨道速度，真实质量</a:t>
            </a:r>
          </a:p>
          <a:p>
            <a:pPr eaLnBrk="1" hangingPunct="1">
              <a:lnSpc>
                <a:spcPct val="90000"/>
              </a:lnSpc>
            </a:pPr>
            <a:r>
              <a:rPr lang="zh-CN" altLang="en-US" dirty="0" smtClean="0">
                <a:solidFill>
                  <a:srgbClr val="00FF00"/>
                </a:solidFill>
              </a:rPr>
              <a:t>通常：质量下限</a:t>
            </a:r>
            <a:r>
              <a:rPr lang="zh-CN" altLang="en-US" dirty="0" smtClean="0"/>
              <a:t>（轨道倾角）</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p:txBody>
          <a:bodyPr/>
          <a:lstStyle/>
          <a:p>
            <a:pPr algn="ctr"/>
            <a:r>
              <a:rPr lang="zh-CN" altLang="en-US" sz="4000" b="0" smtClean="0">
                <a:sym typeface="Wingdings" panose="05000000000000000000" pitchFamily="2" charset="2"/>
              </a:rPr>
              <a:t>例子：食双星的观测数据</a:t>
            </a:r>
          </a:p>
        </p:txBody>
      </p:sp>
      <p:sp>
        <p:nvSpPr>
          <p:cNvPr id="134147" name="Rectangle 3"/>
          <p:cNvSpPr>
            <a:spLocks noGrp="1" noChangeArrowheads="1"/>
          </p:cNvSpPr>
          <p:nvPr>
            <p:ph type="body" idx="4294967295"/>
          </p:nvPr>
        </p:nvSpPr>
        <p:spPr>
          <a:xfrm>
            <a:off x="179388" y="1268413"/>
            <a:ext cx="8763000" cy="647700"/>
          </a:xfrm>
        </p:spPr>
        <p:txBody>
          <a:bodyPr/>
          <a:lstStyle/>
          <a:p>
            <a:r>
              <a:rPr lang="zh-CN" altLang="en-US" smtClean="0"/>
              <a:t>视向速度曲线</a:t>
            </a:r>
          </a:p>
        </p:txBody>
      </p:sp>
      <p:pic>
        <p:nvPicPr>
          <p:cNvPr id="13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276475"/>
            <a:ext cx="6918325" cy="395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algn="ctr" eaLnBrk="1" hangingPunct="1"/>
            <a:r>
              <a:rPr lang="zh-CN" altLang="en-US" sz="4000" b="0" smtClean="0">
                <a:sym typeface="Wingdings" panose="05000000000000000000" pitchFamily="2" charset="2"/>
              </a:rPr>
              <a:t>例子：食双星的观测数据</a:t>
            </a:r>
            <a:endParaRPr lang="en-US" altLang="zh-CN" sz="4000" b="0" smtClean="0">
              <a:sym typeface="Wingdings" panose="05000000000000000000" pitchFamily="2" charset="2"/>
            </a:endParaRPr>
          </a:p>
        </p:txBody>
      </p:sp>
      <p:sp>
        <p:nvSpPr>
          <p:cNvPr id="132099" name="Rectangle 3"/>
          <p:cNvSpPr>
            <a:spLocks noGrp="1" noChangeArrowheads="1"/>
          </p:cNvSpPr>
          <p:nvPr>
            <p:ph type="body" idx="1"/>
          </p:nvPr>
        </p:nvSpPr>
        <p:spPr>
          <a:xfrm>
            <a:off x="179388" y="1341438"/>
            <a:ext cx="8763000" cy="4824412"/>
          </a:xfrm>
        </p:spPr>
        <p:txBody>
          <a:bodyPr/>
          <a:lstStyle/>
          <a:p>
            <a:pPr marL="609600" indent="-609600" eaLnBrk="1" hangingPunct="1">
              <a:buFont typeface="Wingdings" panose="05000000000000000000" pitchFamily="2" charset="2"/>
              <a:buAutoNum type="arabicPeriod"/>
            </a:pPr>
            <a:r>
              <a:rPr lang="zh-CN" altLang="en-US" dirty="0" smtClean="0">
                <a:sym typeface="Wingdings" panose="05000000000000000000" pitchFamily="2" charset="2"/>
              </a:rPr>
              <a:t>食双星 </a:t>
            </a:r>
            <a:r>
              <a:rPr lang="en-US" altLang="zh-CN" dirty="0" smtClean="0">
                <a:sym typeface="Wingdings" panose="05000000000000000000" pitchFamily="2" charset="2"/>
              </a:rPr>
              <a:t> </a:t>
            </a:r>
            <a:r>
              <a:rPr lang="zh-CN" altLang="en-US" dirty="0" smtClean="0">
                <a:sym typeface="Wingdings" panose="05000000000000000000" pitchFamily="2" charset="2"/>
              </a:rPr>
              <a:t>轨道侧对 </a:t>
            </a:r>
            <a:r>
              <a:rPr lang="en-US" altLang="zh-CN" dirty="0" smtClean="0">
                <a:sym typeface="Wingdings" panose="05000000000000000000" pitchFamily="2" charset="2"/>
              </a:rPr>
              <a:t> </a:t>
            </a:r>
            <a:r>
              <a:rPr lang="zh-CN" altLang="en-US" dirty="0" smtClean="0">
                <a:sym typeface="Wingdings" panose="05000000000000000000" pitchFamily="2" charset="2"/>
              </a:rPr>
              <a:t>真实速度</a:t>
            </a:r>
            <a:r>
              <a:rPr lang="en-US" altLang="zh-CN" dirty="0" smtClean="0">
                <a:sym typeface="Wingdings" panose="05000000000000000000" pitchFamily="2" charset="2"/>
              </a:rPr>
              <a:t></a:t>
            </a:r>
            <a:r>
              <a:rPr lang="zh-CN" altLang="en-US" dirty="0" smtClean="0">
                <a:sym typeface="Wingdings" panose="05000000000000000000" pitchFamily="2" charset="2"/>
              </a:rPr>
              <a:t> 真实质量</a:t>
            </a:r>
            <a:endParaRPr lang="en-US" altLang="zh-CN" dirty="0" smtClean="0">
              <a:sym typeface="Wingdings" panose="05000000000000000000" pitchFamily="2" charset="2"/>
            </a:endParaRPr>
          </a:p>
          <a:p>
            <a:pPr marL="609600" indent="-609600" eaLnBrk="1" hangingPunct="1">
              <a:buFont typeface="Wingdings" panose="05000000000000000000" pitchFamily="2" charset="2"/>
              <a:buAutoNum type="arabicPeriod"/>
            </a:pPr>
            <a:r>
              <a:rPr lang="zh-CN" altLang="en-US" dirty="0" smtClean="0">
                <a:sym typeface="Wingdings" panose="05000000000000000000" pitchFamily="2" charset="2"/>
              </a:rPr>
              <a:t>轨道周期为 </a:t>
            </a:r>
            <a:r>
              <a:rPr lang="en-US" altLang="zh-CN" dirty="0" smtClean="0">
                <a:sym typeface="Wingdings" panose="05000000000000000000" pitchFamily="2" charset="2"/>
              </a:rPr>
              <a:t>2.63</a:t>
            </a:r>
            <a:r>
              <a:rPr lang="zh-CN" altLang="en-US" dirty="0" smtClean="0">
                <a:sym typeface="Wingdings" panose="05000000000000000000" pitchFamily="2" charset="2"/>
              </a:rPr>
              <a:t> 年</a:t>
            </a:r>
            <a:endParaRPr lang="en-US" altLang="zh-CN" dirty="0" smtClean="0">
              <a:sym typeface="Wingdings" panose="05000000000000000000" pitchFamily="2" charset="2"/>
            </a:endParaRPr>
          </a:p>
          <a:p>
            <a:pPr marL="609600" indent="-609600" eaLnBrk="1" hangingPunct="1">
              <a:buFont typeface="Wingdings" panose="05000000000000000000" pitchFamily="2" charset="2"/>
              <a:buAutoNum type="arabicPeriod"/>
            </a:pPr>
            <a:r>
              <a:rPr lang="zh-CN" altLang="en-US" dirty="0" smtClean="0">
                <a:sym typeface="Wingdings" panose="05000000000000000000" pitchFamily="2" charset="2"/>
              </a:rPr>
              <a:t>恒星</a:t>
            </a:r>
            <a:r>
              <a:rPr lang="en-US" altLang="zh-CN" dirty="0" smtClean="0">
                <a:sym typeface="Wingdings" panose="05000000000000000000" pitchFamily="2" charset="2"/>
              </a:rPr>
              <a:t>1 </a:t>
            </a:r>
            <a:r>
              <a:rPr lang="zh-CN" altLang="en-US" dirty="0" smtClean="0">
                <a:sym typeface="Wingdings" panose="05000000000000000000" pitchFamily="2" charset="2"/>
              </a:rPr>
              <a:t>的多普勒速度在</a:t>
            </a:r>
            <a:r>
              <a:rPr lang="en-US" altLang="zh-CN" dirty="0" smtClean="0">
                <a:sym typeface="Wingdings" panose="05000000000000000000" pitchFamily="2" charset="2"/>
              </a:rPr>
              <a:t> +20.4</a:t>
            </a:r>
            <a:r>
              <a:rPr lang="zh-CN" altLang="en-US" dirty="0" smtClean="0">
                <a:sym typeface="Wingdings" panose="05000000000000000000" pitchFamily="2" charset="2"/>
              </a:rPr>
              <a:t> </a:t>
            </a:r>
            <a:r>
              <a:rPr lang="en-US" altLang="zh-CN" dirty="0" smtClean="0">
                <a:sym typeface="Wingdings" panose="05000000000000000000" pitchFamily="2" charset="2"/>
              </a:rPr>
              <a:t>km/s </a:t>
            </a:r>
            <a:r>
              <a:rPr lang="zh-CN" altLang="en-US" dirty="0" smtClean="0">
                <a:sym typeface="Wingdings" panose="05000000000000000000" pitchFamily="2" charset="2"/>
              </a:rPr>
              <a:t>与</a:t>
            </a:r>
            <a:r>
              <a:rPr lang="en-US" altLang="zh-CN" dirty="0" smtClean="0">
                <a:sym typeface="Wingdings" panose="05000000000000000000" pitchFamily="2" charset="2"/>
              </a:rPr>
              <a:t> –20.4</a:t>
            </a:r>
            <a:r>
              <a:rPr lang="zh-CN" altLang="en-US" dirty="0" smtClean="0">
                <a:sym typeface="Wingdings" panose="05000000000000000000" pitchFamily="2" charset="2"/>
              </a:rPr>
              <a:t> </a:t>
            </a:r>
            <a:r>
              <a:rPr lang="en-US" altLang="zh-CN" dirty="0" smtClean="0">
                <a:sym typeface="Wingdings" panose="05000000000000000000" pitchFamily="2" charset="2"/>
              </a:rPr>
              <a:t>km/s</a:t>
            </a:r>
            <a:r>
              <a:rPr lang="zh-CN" altLang="en-US" dirty="0" smtClean="0">
                <a:sym typeface="Wingdings" panose="05000000000000000000" pitchFamily="2" charset="2"/>
              </a:rPr>
              <a:t> 之间变化</a:t>
            </a:r>
            <a:endParaRPr lang="en-US" altLang="zh-CN" dirty="0" smtClean="0">
              <a:sym typeface="Wingdings" panose="05000000000000000000" pitchFamily="2" charset="2"/>
            </a:endParaRPr>
          </a:p>
          <a:p>
            <a:pPr marL="609600" indent="-609600" eaLnBrk="1" hangingPunct="1">
              <a:buFont typeface="Wingdings" panose="05000000000000000000" pitchFamily="2" charset="2"/>
              <a:buAutoNum type="arabicPeriod"/>
            </a:pPr>
            <a:r>
              <a:rPr lang="zh-CN" altLang="en-US" dirty="0" smtClean="0">
                <a:sym typeface="Wingdings" panose="05000000000000000000" pitchFamily="2" charset="2"/>
              </a:rPr>
              <a:t>恒星</a:t>
            </a:r>
            <a:r>
              <a:rPr lang="en-US" altLang="zh-CN" dirty="0" smtClean="0">
                <a:sym typeface="Wingdings" panose="05000000000000000000" pitchFamily="2" charset="2"/>
              </a:rPr>
              <a:t> 2</a:t>
            </a:r>
            <a:r>
              <a:rPr lang="zh-CN" altLang="en-US" dirty="0" smtClean="0">
                <a:sym typeface="Wingdings" panose="05000000000000000000" pitchFamily="2" charset="2"/>
              </a:rPr>
              <a:t>的多普勒速度在</a:t>
            </a:r>
            <a:r>
              <a:rPr lang="en-US" altLang="zh-CN" dirty="0" smtClean="0">
                <a:sym typeface="Wingdings" panose="05000000000000000000" pitchFamily="2" charset="2"/>
              </a:rPr>
              <a:t> +6.8</a:t>
            </a:r>
            <a:r>
              <a:rPr lang="zh-CN" altLang="en-US" dirty="0" smtClean="0">
                <a:sym typeface="Wingdings" panose="05000000000000000000" pitchFamily="2" charset="2"/>
              </a:rPr>
              <a:t> </a:t>
            </a:r>
            <a:r>
              <a:rPr lang="en-US" altLang="zh-CN" dirty="0" smtClean="0">
                <a:sym typeface="Wingdings" panose="05000000000000000000" pitchFamily="2" charset="2"/>
              </a:rPr>
              <a:t>km/s </a:t>
            </a:r>
            <a:r>
              <a:rPr lang="zh-CN" altLang="en-US" dirty="0" smtClean="0">
                <a:sym typeface="Wingdings" panose="05000000000000000000" pitchFamily="2" charset="2"/>
              </a:rPr>
              <a:t>与 </a:t>
            </a:r>
            <a:r>
              <a:rPr lang="en-US" altLang="zh-CN" dirty="0" smtClean="0">
                <a:sym typeface="Wingdings" panose="05000000000000000000" pitchFamily="2" charset="2"/>
              </a:rPr>
              <a:t>–6.8</a:t>
            </a:r>
            <a:r>
              <a:rPr lang="zh-CN" altLang="en-US" dirty="0" smtClean="0">
                <a:sym typeface="Wingdings" panose="05000000000000000000" pitchFamily="2" charset="2"/>
              </a:rPr>
              <a:t> </a:t>
            </a:r>
            <a:r>
              <a:rPr lang="en-US" altLang="zh-CN" dirty="0" smtClean="0">
                <a:sym typeface="Wingdings" panose="05000000000000000000" pitchFamily="2" charset="2"/>
              </a:rPr>
              <a:t>km/s</a:t>
            </a:r>
            <a:r>
              <a:rPr lang="zh-CN" altLang="en-US" dirty="0" smtClean="0">
                <a:sym typeface="Wingdings" panose="05000000000000000000" pitchFamily="2" charset="2"/>
              </a:rPr>
              <a:t>之间变化</a:t>
            </a:r>
            <a:endParaRPr lang="en-US" altLang="zh-CN" dirty="0" smtClean="0">
              <a:sym typeface="Wingdings" panose="05000000000000000000" pitchFamily="2" charset="2"/>
            </a:endParaRPr>
          </a:p>
          <a:p>
            <a:pPr marL="609600" indent="-609600" eaLnBrk="1" hangingPunct="1">
              <a:buFont typeface="Wingdings" panose="05000000000000000000" pitchFamily="2" charset="2"/>
              <a:buAutoNum type="arabicPeriod"/>
            </a:pPr>
            <a:r>
              <a:rPr lang="zh-CN" altLang="en-US" dirty="0" smtClean="0">
                <a:sym typeface="Wingdings" panose="05000000000000000000" pitchFamily="2" charset="2"/>
              </a:rPr>
              <a:t>多普勒速度是对称的</a:t>
            </a:r>
            <a:r>
              <a:rPr lang="en-US" altLang="zh-CN" dirty="0" smtClean="0">
                <a:sym typeface="Wingdings" panose="05000000000000000000" pitchFamily="2" charset="2"/>
              </a:rPr>
              <a:t>  </a:t>
            </a:r>
            <a:r>
              <a:rPr lang="zh-CN" altLang="en-US" dirty="0" smtClean="0">
                <a:sym typeface="Wingdings" panose="05000000000000000000" pitchFamily="2" charset="2"/>
              </a:rPr>
              <a:t>圆轨道</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algn="ctr" eaLnBrk="1" hangingPunct="1"/>
            <a:r>
              <a:rPr lang="zh-CN" altLang="en-US" sz="4400" b="0" smtClean="0">
                <a:sym typeface="Wingdings" panose="05000000000000000000" pitchFamily="2" charset="2"/>
              </a:rPr>
              <a:t>例子：食双星的质量</a:t>
            </a:r>
          </a:p>
        </p:txBody>
      </p:sp>
      <p:graphicFrame>
        <p:nvGraphicFramePr>
          <p:cNvPr id="136195" name="Object 3"/>
          <p:cNvGraphicFramePr>
            <a:graphicFrameLocks noGrp="1" noChangeAspect="1"/>
          </p:cNvGraphicFramePr>
          <p:nvPr>
            <p:ph type="body" idx="1"/>
          </p:nvPr>
        </p:nvGraphicFramePr>
        <p:xfrm>
          <a:off x="4979988" y="1462088"/>
          <a:ext cx="3810000" cy="1084262"/>
        </p:xfrm>
        <a:graphic>
          <a:graphicData uri="http://schemas.openxmlformats.org/presentationml/2006/ole">
            <mc:AlternateContent xmlns:mc="http://schemas.openxmlformats.org/markup-compatibility/2006">
              <mc:Choice xmlns:v="urn:schemas-microsoft-com:vml" Requires="v">
                <p:oleObj spid="_x0000_s136678" name="Equation" r:id="rId4" imgW="1651000" imgH="469900" progId="Equation.3">
                  <p:embed/>
                </p:oleObj>
              </mc:Choice>
              <mc:Fallback>
                <p:oleObj name="Equation" r:id="rId4" imgW="1651000" imgH="4699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9988" y="1462088"/>
                        <a:ext cx="3810000" cy="10842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196" name="Object 4"/>
          <p:cNvGraphicFramePr>
            <a:graphicFrameLocks noChangeAspect="1"/>
          </p:cNvGraphicFramePr>
          <p:nvPr/>
        </p:nvGraphicFramePr>
        <p:xfrm>
          <a:off x="609600" y="1143000"/>
          <a:ext cx="3048000" cy="2379663"/>
        </p:xfrm>
        <a:graphic>
          <a:graphicData uri="http://schemas.openxmlformats.org/presentationml/2006/ole">
            <mc:AlternateContent xmlns:mc="http://schemas.openxmlformats.org/markup-compatibility/2006">
              <mc:Choice xmlns:v="urn:schemas-microsoft-com:vml" Requires="v">
                <p:oleObj spid="_x0000_s136679" name="Equation" r:id="rId6" imgW="1333500" imgH="1041400" progId="Equation.3">
                  <p:embed/>
                </p:oleObj>
              </mc:Choice>
              <mc:Fallback>
                <p:oleObj name="Equation" r:id="rId6" imgW="1333500" imgH="10414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143000"/>
                        <a:ext cx="3048000" cy="237966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197" name="Object 5"/>
          <p:cNvGraphicFramePr>
            <a:graphicFrameLocks noChangeAspect="1"/>
          </p:cNvGraphicFramePr>
          <p:nvPr/>
        </p:nvGraphicFramePr>
        <p:xfrm>
          <a:off x="609600" y="4114800"/>
          <a:ext cx="3136900" cy="1746250"/>
        </p:xfrm>
        <a:graphic>
          <a:graphicData uri="http://schemas.openxmlformats.org/presentationml/2006/ole">
            <mc:AlternateContent xmlns:mc="http://schemas.openxmlformats.org/markup-compatibility/2006">
              <mc:Choice xmlns:v="urn:schemas-microsoft-com:vml" Requires="v">
                <p:oleObj spid="_x0000_s136680" name="Equation" r:id="rId8" imgW="774364" imgH="431613" progId="Equation.3">
                  <p:embed/>
                </p:oleObj>
              </mc:Choice>
              <mc:Fallback>
                <p:oleObj name="Equation" r:id="rId8" imgW="774364" imgH="431613"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4114800"/>
                        <a:ext cx="3136900" cy="1746250"/>
                      </a:xfrm>
                      <a:prstGeom prst="rect">
                        <a:avLst/>
                      </a:prstGeom>
                      <a:solidFill>
                        <a:srgbClr val="00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198" name="Object 6"/>
          <p:cNvGraphicFramePr>
            <a:graphicFrameLocks noChangeAspect="1"/>
          </p:cNvGraphicFramePr>
          <p:nvPr/>
        </p:nvGraphicFramePr>
        <p:xfrm>
          <a:off x="4965700" y="4038600"/>
          <a:ext cx="3632200" cy="2009775"/>
        </p:xfrm>
        <a:graphic>
          <a:graphicData uri="http://schemas.openxmlformats.org/presentationml/2006/ole">
            <mc:AlternateContent xmlns:mc="http://schemas.openxmlformats.org/markup-compatibility/2006">
              <mc:Choice xmlns:v="urn:schemas-microsoft-com:vml" Requires="v">
                <p:oleObj spid="_x0000_s136681" name="Equation" r:id="rId10" imgW="825500" imgH="457200" progId="Equation.3">
                  <p:embed/>
                </p:oleObj>
              </mc:Choice>
              <mc:Fallback>
                <p:oleObj name="Equation" r:id="rId10" imgW="825500" imgH="45720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5700" y="4038600"/>
                        <a:ext cx="3632200" cy="2009775"/>
                      </a:xfrm>
                      <a:prstGeom prst="rect">
                        <a:avLst/>
                      </a:prstGeom>
                      <a:solidFill>
                        <a:srgbClr val="FF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9" name="AutoShape 7"/>
          <p:cNvSpPr>
            <a:spLocks noChangeArrowheads="1"/>
          </p:cNvSpPr>
          <p:nvPr/>
        </p:nvSpPr>
        <p:spPr bwMode="auto">
          <a:xfrm>
            <a:off x="3810000" y="2057400"/>
            <a:ext cx="1066800" cy="381000"/>
          </a:xfrm>
          <a:prstGeom prst="rightArrow">
            <a:avLst>
              <a:gd name="adj1" fmla="val 50000"/>
              <a:gd name="adj2" fmla="val 70000"/>
            </a:avLst>
          </a:prstGeom>
          <a:solidFill>
            <a:srgbClr val="FFFF00"/>
          </a:solidFill>
          <a:ln w="12700">
            <a:solidFill>
              <a:schemeClr val="tx1"/>
            </a:solidFill>
            <a:miter lim="800000"/>
            <a:headEnd type="none" w="sm" len="sm"/>
            <a:tailEnd type="none" w="sm" len="sm"/>
          </a:ln>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b="0">
              <a:solidFill>
                <a:schemeClr val="tx1"/>
              </a:solidFill>
              <a:latin typeface="Times New Roman" panose="02020603050405020304" pitchFamily="18" charset="0"/>
              <a:ea typeface="华文行楷" panose="02010800040101010101" pitchFamily="2" charset="-122"/>
            </a:endParaRPr>
          </a:p>
        </p:txBody>
      </p:sp>
      <p:sp>
        <p:nvSpPr>
          <p:cNvPr id="136200" name="AutoShape 8"/>
          <p:cNvSpPr>
            <a:spLocks noChangeArrowheads="1"/>
          </p:cNvSpPr>
          <p:nvPr/>
        </p:nvSpPr>
        <p:spPr bwMode="auto">
          <a:xfrm>
            <a:off x="3886200" y="4800600"/>
            <a:ext cx="1066800" cy="381000"/>
          </a:xfrm>
          <a:prstGeom prst="rightArrow">
            <a:avLst>
              <a:gd name="adj1" fmla="val 50000"/>
              <a:gd name="adj2" fmla="val 70000"/>
            </a:avLst>
          </a:prstGeom>
          <a:solidFill>
            <a:srgbClr val="00FF00"/>
          </a:solidFill>
          <a:ln w="12700">
            <a:solidFill>
              <a:schemeClr val="tx1"/>
            </a:solidFill>
            <a:miter lim="800000"/>
            <a:headEnd type="none" w="sm" len="sm"/>
            <a:tailEnd type="none" w="sm" len="sm"/>
          </a:ln>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b="0">
              <a:solidFill>
                <a:schemeClr val="tx1"/>
              </a:solidFill>
              <a:latin typeface="Times New Roman" panose="02020603050405020304" pitchFamily="18" charset="0"/>
              <a:ea typeface="华文行楷" panose="02010800040101010101" pitchFamily="2" charset="-122"/>
            </a:endParaRPr>
          </a:p>
        </p:txBody>
      </p:sp>
      <p:sp>
        <p:nvSpPr>
          <p:cNvPr id="136201" name="AutoShape 9"/>
          <p:cNvSpPr>
            <a:spLocks noChangeArrowheads="1"/>
          </p:cNvSpPr>
          <p:nvPr/>
        </p:nvSpPr>
        <p:spPr bwMode="auto">
          <a:xfrm>
            <a:off x="6324600" y="2971800"/>
            <a:ext cx="457200" cy="914400"/>
          </a:xfrm>
          <a:prstGeom prst="downArrow">
            <a:avLst>
              <a:gd name="adj1" fmla="val 50000"/>
              <a:gd name="adj2" fmla="val 50000"/>
            </a:avLst>
          </a:prstGeom>
          <a:solidFill>
            <a:srgbClr val="FFFF00"/>
          </a:solidFill>
          <a:ln w="12700">
            <a:solidFill>
              <a:schemeClr val="tx1"/>
            </a:solidFill>
            <a:miter lim="800000"/>
            <a:headEnd type="none" w="sm" len="sm"/>
            <a:tailEnd type="none" w="sm" len="sm"/>
          </a:ln>
        </p:spPr>
        <p:txBody>
          <a:bodyPr vert="eaVert"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b="0">
              <a:solidFill>
                <a:schemeClr val="tx1"/>
              </a:solidFill>
              <a:latin typeface="Times New Roman" panose="02020603050405020304" pitchFamily="18" charset="0"/>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idx="4294967295"/>
          </p:nvPr>
        </p:nvSpPr>
        <p:spPr/>
        <p:txBody>
          <a:bodyPr/>
          <a:lstStyle/>
          <a:p>
            <a:pPr algn="ctr"/>
            <a:r>
              <a:rPr lang="zh-CN" altLang="en-US" b="0" dirty="0" smtClean="0"/>
              <a:t>恒星的质量范围</a:t>
            </a:r>
          </a:p>
        </p:txBody>
      </p:sp>
      <p:sp>
        <p:nvSpPr>
          <p:cNvPr id="138243" name="Rectangle 3"/>
          <p:cNvSpPr>
            <a:spLocks noGrp="1" noChangeArrowheads="1"/>
          </p:cNvSpPr>
          <p:nvPr>
            <p:ph type="body" idx="4294967295"/>
          </p:nvPr>
        </p:nvSpPr>
        <p:spPr>
          <a:xfrm>
            <a:off x="179388" y="1196975"/>
            <a:ext cx="8763000" cy="5256361"/>
          </a:xfrm>
        </p:spPr>
        <p:txBody>
          <a:bodyPr/>
          <a:lstStyle/>
          <a:p>
            <a:r>
              <a:rPr lang="en-US" altLang="zh-CN" dirty="0" smtClean="0"/>
              <a:t>0.08 [</a:t>
            </a:r>
            <a:r>
              <a:rPr lang="zh-CN" altLang="en-US" dirty="0" smtClean="0"/>
              <a:t>氢燃烧</a:t>
            </a:r>
            <a:r>
              <a:rPr lang="en-US" altLang="zh-CN" dirty="0" smtClean="0"/>
              <a:t>] – ~150 [</a:t>
            </a:r>
            <a:r>
              <a:rPr lang="zh-CN" altLang="en-US" dirty="0" smtClean="0"/>
              <a:t>辐射压</a:t>
            </a:r>
            <a:r>
              <a:rPr lang="en-US" altLang="zh-CN" dirty="0" smtClean="0"/>
              <a:t>] </a:t>
            </a:r>
            <a:r>
              <a:rPr lang="zh-CN" altLang="en-US" dirty="0" smtClean="0"/>
              <a:t>倍太阳质量</a:t>
            </a:r>
            <a:endParaRPr lang="en-US" altLang="zh-CN" dirty="0" smtClean="0"/>
          </a:p>
          <a:p>
            <a:r>
              <a:rPr lang="zh-CN" altLang="en-US" dirty="0"/>
              <a:t>小</a:t>
            </a:r>
            <a:r>
              <a:rPr lang="zh-CN" altLang="en-US" dirty="0" smtClean="0"/>
              <a:t>质量恒星数量远多于大质量恒星数量</a:t>
            </a:r>
          </a:p>
          <a:p>
            <a:endParaRPr lang="en-US" altLang="zh-CN" dirty="0" smtClean="0"/>
          </a:p>
          <a:p>
            <a:r>
              <a:rPr lang="zh-CN" altLang="en-US" dirty="0" smtClean="0"/>
              <a:t>恒星质量比：</a:t>
            </a:r>
            <a:r>
              <a:rPr lang="en-US" altLang="zh-CN" dirty="0" smtClean="0"/>
              <a:t>~1000</a:t>
            </a:r>
            <a:endParaRPr lang="zh-CN" altLang="en-US" dirty="0" smtClean="0"/>
          </a:p>
          <a:p>
            <a:r>
              <a:rPr lang="zh-CN" altLang="en-US" dirty="0" smtClean="0"/>
              <a:t>恒星光度比：</a:t>
            </a:r>
            <a:r>
              <a:rPr lang="en-US" altLang="zh-CN" dirty="0" smtClean="0"/>
              <a:t>~100</a:t>
            </a:r>
            <a:r>
              <a:rPr lang="zh-CN" altLang="en-US" dirty="0" smtClean="0"/>
              <a:t>亿</a:t>
            </a:r>
          </a:p>
          <a:p>
            <a:r>
              <a:rPr lang="zh-CN" altLang="en-US" dirty="0" smtClean="0"/>
              <a:t>恒星质量范围远小于恒星光度范围</a:t>
            </a:r>
          </a:p>
          <a:p>
            <a:endParaRPr lang="en-US" altLang="zh-CN" dirty="0" smtClean="0">
              <a:solidFill>
                <a:srgbClr val="FFFF00"/>
              </a:solidFill>
            </a:endParaRPr>
          </a:p>
          <a:p>
            <a:r>
              <a:rPr lang="zh-CN" altLang="en-US" dirty="0" smtClean="0">
                <a:solidFill>
                  <a:srgbClr val="FFFF00"/>
                </a:solidFill>
              </a:rPr>
              <a:t>光度</a:t>
            </a:r>
            <a:r>
              <a:rPr lang="en-US" altLang="zh-CN" dirty="0" smtClean="0">
                <a:solidFill>
                  <a:srgbClr val="FFFF00"/>
                </a:solidFill>
              </a:rPr>
              <a:t>-</a:t>
            </a:r>
            <a:r>
              <a:rPr lang="zh-CN" altLang="en-US" dirty="0" smtClean="0">
                <a:solidFill>
                  <a:srgbClr val="FFFF00"/>
                </a:solidFill>
              </a:rPr>
              <a:t>质量经验关系：</a:t>
            </a:r>
            <a:r>
              <a:rPr lang="en-US" altLang="zh-CN" dirty="0" smtClean="0">
                <a:solidFill>
                  <a:srgbClr val="FFFF00"/>
                </a:solidFill>
              </a:rPr>
              <a:t>L ~ M</a:t>
            </a:r>
            <a:r>
              <a:rPr lang="en-US" altLang="zh-CN" baseline="30000" dirty="0" smtClean="0">
                <a:solidFill>
                  <a:srgbClr val="FFFF00"/>
                </a:solidFill>
              </a:rPr>
              <a:t>3-4</a:t>
            </a:r>
            <a:r>
              <a:rPr lang="en-US" altLang="zh-CN" dirty="0">
                <a:solidFill>
                  <a:srgbClr val="FFFF00"/>
                </a:solidFill>
              </a:rPr>
              <a:t> </a:t>
            </a:r>
            <a:endParaRPr lang="en-US" altLang="zh-CN" dirty="0" smtClean="0">
              <a:solidFill>
                <a:srgbClr val="FFFF00"/>
              </a:solidFill>
            </a:endParaRPr>
          </a:p>
          <a:p>
            <a:pPr lvl="1"/>
            <a:r>
              <a:rPr lang="zh-CN" altLang="en-US" dirty="0" smtClean="0"/>
              <a:t>可用于估算恒星的质量</a:t>
            </a:r>
            <a:endParaRPr lang="en-US" altLang="zh-CN" baseline="30000" dirty="0" smtClean="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385334" y="404664"/>
            <a:ext cx="8534400" cy="1152525"/>
          </a:xfrm>
        </p:spPr>
        <p:txBody>
          <a:bodyPr/>
          <a:lstStyle/>
          <a:p>
            <a:pPr algn="ctr" eaLnBrk="1" hangingPunct="1"/>
            <a:r>
              <a:rPr lang="en-US" altLang="zh-CN" sz="6000" b="0" dirty="0" smtClean="0">
                <a:latin typeface="Arial" panose="020B0604020202020204" pitchFamily="34" charset="0"/>
              </a:rPr>
              <a:t>4</a:t>
            </a:r>
            <a:r>
              <a:rPr lang="zh-CN" altLang="en-US" sz="6000" b="0" dirty="0" smtClean="0">
                <a:latin typeface="Arial" panose="020B0604020202020204" pitchFamily="34" charset="0"/>
              </a:rPr>
              <a:t>、赫-罗图</a:t>
            </a:r>
            <a:endParaRPr lang="en-US" altLang="zh-CN" sz="6000" b="0" dirty="0" smtClean="0">
              <a:latin typeface="Arial" panose="020B0604020202020204" pitchFamily="34" charset="0"/>
            </a:endParaRPr>
          </a:p>
        </p:txBody>
      </p:sp>
      <p:sp>
        <p:nvSpPr>
          <p:cNvPr id="142339" name="Rectangle 3"/>
          <p:cNvSpPr>
            <a:spLocks noGrp="1" noChangeArrowheads="1"/>
          </p:cNvSpPr>
          <p:nvPr>
            <p:ph type="body" idx="1"/>
          </p:nvPr>
        </p:nvSpPr>
        <p:spPr>
          <a:xfrm>
            <a:off x="179388" y="1916832"/>
            <a:ext cx="8763000" cy="3744416"/>
          </a:xfrm>
        </p:spPr>
        <p:txBody>
          <a:bodyPr/>
          <a:lstStyle/>
          <a:p>
            <a:pPr eaLnBrk="1" hangingPunct="1"/>
            <a:r>
              <a:rPr lang="zh-CN" altLang="en-US" sz="3200" dirty="0" smtClean="0"/>
              <a:t>从1906年到1913年，赫茨普龙 </a:t>
            </a:r>
            <a:r>
              <a:rPr lang="en-US" altLang="zh-CN" dirty="0" smtClean="0"/>
              <a:t>(</a:t>
            </a:r>
            <a:r>
              <a:rPr lang="en-US" altLang="zh-CN" sz="3200" dirty="0" err="1" smtClean="0"/>
              <a:t>Ejnar</a:t>
            </a:r>
            <a:r>
              <a:rPr lang="en-US" altLang="zh-CN" sz="3200" dirty="0" smtClean="0"/>
              <a:t> </a:t>
            </a:r>
            <a:r>
              <a:rPr lang="en-US" altLang="zh-CN" sz="3200" dirty="0" err="1" smtClean="0"/>
              <a:t>Hertzsprung</a:t>
            </a:r>
            <a:r>
              <a:rPr lang="en-US" altLang="zh-CN" dirty="0" smtClean="0"/>
              <a:t>) </a:t>
            </a:r>
            <a:r>
              <a:rPr lang="zh-CN" altLang="en-US" sz="3200" dirty="0" smtClean="0"/>
              <a:t>和 罗素 </a:t>
            </a:r>
            <a:r>
              <a:rPr lang="en-US" altLang="zh-CN" dirty="0" smtClean="0"/>
              <a:t>(</a:t>
            </a:r>
            <a:r>
              <a:rPr lang="en-US" altLang="zh-CN" sz="3200" dirty="0" smtClean="0"/>
              <a:t>Henry Norris Russell</a:t>
            </a:r>
            <a:r>
              <a:rPr lang="en-US" altLang="zh-CN" dirty="0"/>
              <a:t>)</a:t>
            </a:r>
            <a:r>
              <a:rPr lang="zh-CN" altLang="en-US" sz="3200" dirty="0" smtClean="0"/>
              <a:t>分别独立研究了恒星的光度和其表面温度的关系</a:t>
            </a:r>
            <a:endParaRPr lang="en-US" altLang="zh-CN" dirty="0" smtClean="0"/>
          </a:p>
          <a:p>
            <a:pPr eaLnBrk="1" hangingPunct="1"/>
            <a:r>
              <a:rPr lang="zh-CN" altLang="en-US" dirty="0" smtClean="0"/>
              <a:t>这一关系图</a:t>
            </a:r>
            <a:r>
              <a:rPr lang="zh-CN" altLang="zh-CN" sz="3200" dirty="0" smtClean="0"/>
              <a:t>称为</a:t>
            </a:r>
            <a:r>
              <a:rPr lang="zh-CN" altLang="en-US" sz="3200" dirty="0" smtClean="0">
                <a:solidFill>
                  <a:srgbClr val="FFFF00"/>
                </a:solidFill>
              </a:rPr>
              <a:t>赫</a:t>
            </a:r>
            <a:r>
              <a:rPr lang="en-US" altLang="zh-CN" sz="3200" dirty="0" smtClean="0">
                <a:solidFill>
                  <a:srgbClr val="FFFF00"/>
                </a:solidFill>
              </a:rPr>
              <a:t>-</a:t>
            </a:r>
            <a:r>
              <a:rPr lang="zh-CN" altLang="en-US" sz="3200" dirty="0" smtClean="0">
                <a:solidFill>
                  <a:srgbClr val="FFFF00"/>
                </a:solidFill>
              </a:rPr>
              <a:t>罗图</a:t>
            </a:r>
            <a:r>
              <a:rPr lang="zh-CN" altLang="en-US" sz="3200" dirty="0" smtClean="0"/>
              <a:t>（</a:t>
            </a:r>
            <a:r>
              <a:rPr lang="en-US" altLang="zh-CN" sz="3200" dirty="0" smtClean="0"/>
              <a:t>H-R diagram </a:t>
            </a:r>
            <a:r>
              <a:rPr lang="zh-CN" altLang="en-US" dirty="0" smtClean="0"/>
              <a:t>）</a:t>
            </a:r>
            <a:r>
              <a:rPr lang="zh-CN" altLang="en-US" sz="3200" dirty="0" smtClean="0"/>
              <a:t>，其重要性在于，揭示恒星的物理本质，并给</a:t>
            </a:r>
            <a:r>
              <a:rPr lang="zh-CN" altLang="en-US" sz="3200" dirty="0"/>
              <a:t>出恒星一生的演化</a:t>
            </a:r>
            <a:r>
              <a:rPr lang="zh-CN" altLang="en-US" sz="3200" dirty="0" smtClean="0"/>
              <a:t>信息</a:t>
            </a:r>
            <a:endParaRPr lang="en-US" altLang="zh-CN" sz="32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idx="4294967295"/>
          </p:nvPr>
        </p:nvSpPr>
        <p:spPr/>
        <p:txBody>
          <a:bodyPr/>
          <a:lstStyle/>
          <a:p>
            <a:endParaRPr lang="zh-CN" altLang="en-US" smtClean="0"/>
          </a:p>
        </p:txBody>
      </p:sp>
      <p:sp>
        <p:nvSpPr>
          <p:cNvPr id="311299" name="Rectangle 3"/>
          <p:cNvSpPr>
            <a:spLocks noGrp="1" noChangeArrowheads="1"/>
          </p:cNvSpPr>
          <p:nvPr>
            <p:ph type="body" idx="4294967295"/>
          </p:nvPr>
        </p:nvSpPr>
        <p:spPr>
          <a:xfrm>
            <a:off x="179388" y="620688"/>
            <a:ext cx="2592387" cy="5760640"/>
          </a:xfrm>
        </p:spPr>
        <p:txBody>
          <a:bodyPr/>
          <a:lstStyle/>
          <a:p>
            <a:r>
              <a:rPr lang="zh-CN" altLang="en-US" dirty="0" smtClean="0"/>
              <a:t>由</a:t>
            </a:r>
            <a:r>
              <a:rPr lang="en-US" altLang="zh-CN" dirty="0" smtClean="0"/>
              <a:t>HR</a:t>
            </a:r>
            <a:r>
              <a:rPr lang="zh-CN" altLang="en-US" dirty="0" smtClean="0"/>
              <a:t>图可知恒星的</a:t>
            </a:r>
          </a:p>
          <a:p>
            <a:pPr lvl="1"/>
            <a:r>
              <a:rPr lang="zh-CN" altLang="en-US" dirty="0" smtClean="0"/>
              <a:t>光度</a:t>
            </a:r>
          </a:p>
          <a:p>
            <a:pPr lvl="1"/>
            <a:r>
              <a:rPr lang="zh-CN" altLang="en-US" dirty="0" smtClean="0"/>
              <a:t>温度（颜色、光谱型）</a:t>
            </a:r>
          </a:p>
          <a:p>
            <a:pPr lvl="1"/>
            <a:r>
              <a:rPr lang="zh-CN" altLang="en-US" dirty="0" smtClean="0"/>
              <a:t>半径</a:t>
            </a:r>
          </a:p>
          <a:p>
            <a:endParaRPr lang="zh-CN" altLang="en-US" dirty="0" smtClean="0"/>
          </a:p>
          <a:p>
            <a:r>
              <a:rPr lang="zh-CN" altLang="en-US" dirty="0" smtClean="0"/>
              <a:t>思考：等半径线的斜率？</a:t>
            </a:r>
          </a:p>
        </p:txBody>
      </p:sp>
      <p:pic>
        <p:nvPicPr>
          <p:cNvPr id="144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1925" y="526826"/>
            <a:ext cx="6300787" cy="594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129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1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b="0" dirty="0" smtClean="0"/>
              <a:t>学习目标</a:t>
            </a:r>
            <a:endParaRPr lang="zh-CN" altLang="en-US" b="0" dirty="0"/>
          </a:p>
        </p:txBody>
      </p:sp>
      <p:sp>
        <p:nvSpPr>
          <p:cNvPr id="3" name="内容占位符 2"/>
          <p:cNvSpPr>
            <a:spLocks noGrp="1"/>
          </p:cNvSpPr>
          <p:nvPr>
            <p:ph idx="1"/>
          </p:nvPr>
        </p:nvSpPr>
        <p:spPr/>
        <p:txBody>
          <a:bodyPr/>
          <a:lstStyle/>
          <a:p>
            <a:pPr eaLnBrk="1" hangingPunct="1"/>
            <a:r>
              <a:rPr lang="zh-CN" altLang="en-US" sz="2800" dirty="0" smtClean="0">
                <a:latin typeface="黑体" panose="02010609060101010101" pitchFamily="49" charset="-122"/>
              </a:rPr>
              <a:t>掌握视差法测邻近恒星距离、亮度</a:t>
            </a:r>
            <a:r>
              <a:rPr lang="zh-CN" altLang="en-US" sz="2800" dirty="0">
                <a:latin typeface="黑体" panose="02010609060101010101" pitchFamily="49" charset="-122"/>
              </a:rPr>
              <a:t>与</a:t>
            </a:r>
            <a:r>
              <a:rPr lang="zh-CN" altLang="en-US" sz="2800" dirty="0" smtClean="0">
                <a:latin typeface="黑体" panose="02010609060101010101" pitchFamily="49" charset="-122"/>
              </a:rPr>
              <a:t>光度和距离之关系、视星等</a:t>
            </a:r>
            <a:endParaRPr lang="zh-CN" altLang="en-US" sz="2800" dirty="0">
              <a:latin typeface="黑体" panose="02010609060101010101" pitchFamily="49" charset="-122"/>
            </a:endParaRPr>
          </a:p>
          <a:p>
            <a:pPr eaLnBrk="1" hangingPunct="1"/>
            <a:r>
              <a:rPr lang="zh-CN" altLang="en-US" sz="2800" dirty="0" smtClean="0">
                <a:latin typeface="黑体" panose="02010609060101010101" pitchFamily="49" charset="-122"/>
              </a:rPr>
              <a:t>掌握测量恒星</a:t>
            </a:r>
            <a:r>
              <a:rPr lang="zh-CN" altLang="en-US" sz="2800" dirty="0">
                <a:latin typeface="黑体" panose="02010609060101010101" pitchFamily="49" charset="-122"/>
              </a:rPr>
              <a:t>的温度、大小与</a:t>
            </a:r>
            <a:r>
              <a:rPr lang="zh-CN" altLang="en-US" sz="2800" dirty="0" smtClean="0">
                <a:latin typeface="黑体" panose="02010609060101010101" pitchFamily="49" charset="-122"/>
              </a:rPr>
              <a:t>化学成分的原理</a:t>
            </a:r>
            <a:endParaRPr lang="en-US" altLang="zh-CN" sz="2800" dirty="0" smtClean="0">
              <a:latin typeface="黑体" panose="02010609060101010101" pitchFamily="49" charset="-122"/>
            </a:endParaRPr>
          </a:p>
          <a:p>
            <a:pPr eaLnBrk="1" hangingPunct="1"/>
            <a:r>
              <a:rPr lang="zh-CN" altLang="en-US" sz="2800" dirty="0">
                <a:latin typeface="黑体" panose="02010609060101010101" pitchFamily="49" charset="-122"/>
              </a:rPr>
              <a:t>列举恒星光谱型，描述其性质的主要</a:t>
            </a:r>
            <a:r>
              <a:rPr lang="zh-CN" altLang="en-US" sz="2800" dirty="0" smtClean="0">
                <a:latin typeface="黑体" panose="02010609060101010101" pitchFamily="49" charset="-122"/>
              </a:rPr>
              <a:t>差别</a:t>
            </a:r>
            <a:endParaRPr lang="zh-CN" altLang="en-US" sz="2800" dirty="0">
              <a:latin typeface="黑体" panose="02010609060101010101" pitchFamily="49" charset="-122"/>
            </a:endParaRPr>
          </a:p>
          <a:p>
            <a:pPr eaLnBrk="1" hangingPunct="1"/>
            <a:r>
              <a:rPr lang="zh-CN" altLang="en-US" sz="2800" dirty="0" smtClean="0">
                <a:latin typeface="黑体" panose="02010609060101010101" pitchFamily="49" charset="-122"/>
              </a:rPr>
              <a:t>列举双星的类型，掌握恒星</a:t>
            </a:r>
            <a:r>
              <a:rPr lang="zh-CN" altLang="en-US" sz="2800" dirty="0">
                <a:latin typeface="黑体" panose="02010609060101010101" pitchFamily="49" charset="-122"/>
              </a:rPr>
              <a:t>质量的</a:t>
            </a:r>
            <a:r>
              <a:rPr lang="zh-CN" altLang="en-US" sz="2800" dirty="0" smtClean="0">
                <a:latin typeface="黑体" panose="02010609060101010101" pitchFamily="49" charset="-122"/>
              </a:rPr>
              <a:t>测量方法</a:t>
            </a:r>
            <a:endParaRPr lang="zh-CN" altLang="en-US" sz="2800" dirty="0">
              <a:latin typeface="黑体" panose="02010609060101010101" pitchFamily="49" charset="-122"/>
            </a:endParaRPr>
          </a:p>
          <a:p>
            <a:pPr eaLnBrk="1" hangingPunct="1"/>
            <a:r>
              <a:rPr lang="zh-CN" altLang="en-US" sz="2800" dirty="0" smtClean="0">
                <a:latin typeface="黑体" panose="02010609060101010101" pitchFamily="49" charset="-122"/>
              </a:rPr>
              <a:t>深入理解赫</a:t>
            </a:r>
            <a:r>
              <a:rPr lang="en-US" altLang="zh-CN" sz="2800" dirty="0">
                <a:latin typeface="黑体" panose="02010609060101010101" pitchFamily="49" charset="-122"/>
              </a:rPr>
              <a:t>-</a:t>
            </a:r>
            <a:r>
              <a:rPr lang="zh-CN" altLang="en-US" sz="2800" dirty="0" smtClean="0">
                <a:latin typeface="黑体" panose="02010609060101010101" pitchFamily="49" charset="-122"/>
              </a:rPr>
              <a:t>罗图，掌握主序星测距的原理</a:t>
            </a:r>
            <a:endParaRPr lang="zh-CN" altLang="en-US" sz="2800" dirty="0">
              <a:latin typeface="黑体" panose="02010609060101010101" pitchFamily="49" charset="-122"/>
            </a:endParaRPr>
          </a:p>
          <a:p>
            <a:pPr eaLnBrk="1" hangingPunct="1"/>
            <a:r>
              <a:rPr lang="zh-CN" altLang="en-US" sz="2800" dirty="0" smtClean="0">
                <a:latin typeface="黑体" panose="02010609060101010101" pitchFamily="49" charset="-122"/>
              </a:rPr>
              <a:t>列举疏散星团和球状星团的异同特征 </a:t>
            </a:r>
            <a:endParaRPr lang="zh-CN" altLang="en-US" sz="2800" dirty="0">
              <a:latin typeface="黑体" panose="02010609060101010101" pitchFamily="49" charset="-122"/>
            </a:endParaRPr>
          </a:p>
          <a:p>
            <a:pPr eaLnBrk="1" hangingPunct="1"/>
            <a:r>
              <a:rPr lang="zh-CN" altLang="en-US" sz="2800" dirty="0" smtClean="0">
                <a:solidFill>
                  <a:srgbClr val="00FF00"/>
                </a:solidFill>
                <a:latin typeface="黑体" panose="02010609060101010101" pitchFamily="49" charset="-122"/>
              </a:rPr>
              <a:t>描述太阳</a:t>
            </a:r>
            <a:r>
              <a:rPr lang="zh-CN" altLang="en-US" sz="2800" dirty="0">
                <a:solidFill>
                  <a:srgbClr val="00FF00"/>
                </a:solidFill>
                <a:latin typeface="黑体" panose="02010609060101010101" pitchFamily="49" charset="-122"/>
              </a:rPr>
              <a:t>的结构</a:t>
            </a:r>
          </a:p>
          <a:p>
            <a:pPr eaLnBrk="1" hangingPunct="1"/>
            <a:r>
              <a:rPr lang="zh-CN" altLang="en-US" sz="2800" dirty="0" smtClean="0">
                <a:solidFill>
                  <a:srgbClr val="00FF00"/>
                </a:solidFill>
                <a:latin typeface="黑体" panose="02010609060101010101" pitchFamily="49" charset="-122"/>
              </a:rPr>
              <a:t>理解太阳</a:t>
            </a:r>
            <a:r>
              <a:rPr lang="zh-CN" altLang="en-US" sz="2800" dirty="0">
                <a:solidFill>
                  <a:srgbClr val="00FF00"/>
                </a:solidFill>
                <a:latin typeface="黑体" panose="02010609060101010101" pitchFamily="49" charset="-122"/>
              </a:rPr>
              <a:t>的</a:t>
            </a:r>
            <a:r>
              <a:rPr lang="zh-CN" altLang="en-US" sz="2800" dirty="0" smtClean="0">
                <a:solidFill>
                  <a:srgbClr val="00FF00"/>
                </a:solidFill>
                <a:latin typeface="黑体" panose="02010609060101010101" pitchFamily="49" charset="-122"/>
              </a:rPr>
              <a:t>能源产生机制</a:t>
            </a:r>
            <a:endParaRPr lang="zh-CN" altLang="en-US" sz="2800" dirty="0">
              <a:solidFill>
                <a:srgbClr val="00FF00"/>
              </a:solidFill>
              <a:latin typeface="黑体" panose="02010609060101010101" pitchFamily="49" charset="-122"/>
            </a:endParaRPr>
          </a:p>
          <a:p>
            <a:pPr eaLnBrk="1" hangingPunct="1"/>
            <a:r>
              <a:rPr lang="zh-CN" altLang="en-US" sz="2800" dirty="0" smtClean="0">
                <a:solidFill>
                  <a:srgbClr val="00FF00"/>
                </a:solidFill>
                <a:latin typeface="黑体" panose="02010609060101010101" pitchFamily="49" charset="-122"/>
              </a:rPr>
              <a:t>描述了解太阳内部的方法</a:t>
            </a:r>
            <a:endParaRPr lang="zh-CN" altLang="en-US" sz="2800" dirty="0">
              <a:solidFill>
                <a:srgbClr val="00FF00"/>
              </a:solidFill>
              <a:latin typeface="黑体" panose="02010609060101010101" pitchFamily="49" charset="-122"/>
            </a:endParaRPr>
          </a:p>
          <a:p>
            <a:pPr eaLnBrk="1" hangingPunct="1"/>
            <a:r>
              <a:rPr lang="zh-CN" altLang="en-US" sz="2800" dirty="0" smtClean="0">
                <a:solidFill>
                  <a:srgbClr val="00FF00"/>
                </a:solidFill>
                <a:latin typeface="黑体" panose="02010609060101010101" pitchFamily="49" charset="-122"/>
              </a:rPr>
              <a:t>列举太阳大气的结构、太阳活动</a:t>
            </a:r>
            <a:r>
              <a:rPr lang="zh-CN" altLang="en-US" sz="2800" smtClean="0">
                <a:solidFill>
                  <a:srgbClr val="00FF00"/>
                </a:solidFill>
                <a:latin typeface="黑体" panose="02010609060101010101" pitchFamily="49" charset="-122"/>
              </a:rPr>
              <a:t>的种类及周期</a:t>
            </a:r>
            <a:endParaRPr lang="zh-CN" altLang="en-US" sz="2800" dirty="0">
              <a:solidFill>
                <a:srgbClr val="00FF00"/>
              </a:solidFill>
              <a:latin typeface="黑体" panose="02010609060101010101" pitchFamily="49" charset="-122"/>
            </a:endParaRPr>
          </a:p>
          <a:p>
            <a:endParaRPr lang="zh-CN" altLang="en-US" sz="2800" dirty="0"/>
          </a:p>
        </p:txBody>
      </p:sp>
    </p:spTree>
    <p:extLst>
      <p:ext uri="{BB962C8B-B14F-4D97-AF65-F5344CB8AC3E}">
        <p14:creationId xmlns:p14="http://schemas.microsoft.com/office/powerpoint/2010/main" val="54233181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idx="4294967295"/>
          </p:nvPr>
        </p:nvSpPr>
        <p:spPr/>
        <p:txBody>
          <a:bodyPr/>
          <a:lstStyle/>
          <a:p>
            <a:pPr algn="l"/>
            <a:r>
              <a:rPr lang="zh-CN" altLang="en-US" sz="4400" b="0" smtClean="0"/>
              <a:t>主序（</a:t>
            </a:r>
            <a:r>
              <a:rPr lang="en-US" altLang="zh-CN" sz="4400" b="0" smtClean="0"/>
              <a:t>main sequence, MS</a:t>
            </a:r>
            <a:r>
              <a:rPr lang="zh-CN" altLang="en-US" sz="4400" b="0" smtClean="0"/>
              <a:t>）恒星</a:t>
            </a:r>
          </a:p>
        </p:txBody>
      </p:sp>
      <p:sp>
        <p:nvSpPr>
          <p:cNvPr id="146435" name="Rectangle 3"/>
          <p:cNvSpPr>
            <a:spLocks noGrp="1" noChangeArrowheads="1"/>
          </p:cNvSpPr>
          <p:nvPr>
            <p:ph type="body" idx="4294967295"/>
          </p:nvPr>
        </p:nvSpPr>
        <p:spPr>
          <a:xfrm>
            <a:off x="179388" y="1773238"/>
            <a:ext cx="4824412" cy="4392612"/>
          </a:xfrm>
        </p:spPr>
        <p:txBody>
          <a:bodyPr/>
          <a:lstStyle/>
          <a:p>
            <a:r>
              <a:rPr lang="zh-CN" altLang="en-US" dirty="0" smtClean="0"/>
              <a:t>恒星并非散落在</a:t>
            </a:r>
            <a:r>
              <a:rPr lang="en-US" altLang="zh-CN" dirty="0" smtClean="0"/>
              <a:t>HR</a:t>
            </a:r>
            <a:r>
              <a:rPr lang="zh-CN" altLang="en-US" dirty="0" smtClean="0"/>
              <a:t>图上</a:t>
            </a:r>
          </a:p>
          <a:p>
            <a:endParaRPr lang="zh-CN" altLang="en-US" dirty="0" smtClean="0"/>
          </a:p>
          <a:p>
            <a:r>
              <a:rPr lang="zh-CN" altLang="en-US" dirty="0" smtClean="0"/>
              <a:t>约</a:t>
            </a:r>
            <a:r>
              <a:rPr lang="en-US" altLang="zh-CN" dirty="0" smtClean="0"/>
              <a:t>90%</a:t>
            </a:r>
            <a:r>
              <a:rPr lang="zh-CN" altLang="en-US" dirty="0" smtClean="0"/>
              <a:t>的恒星位于从右下到左上的</a:t>
            </a:r>
            <a:r>
              <a:rPr lang="zh-CN" altLang="en-US" dirty="0" smtClean="0">
                <a:solidFill>
                  <a:srgbClr val="FFFF00"/>
                </a:solidFill>
              </a:rPr>
              <a:t>主序带</a:t>
            </a:r>
            <a:r>
              <a:rPr lang="zh-CN" altLang="en-US" dirty="0" smtClean="0"/>
              <a:t>上，称为</a:t>
            </a:r>
            <a:r>
              <a:rPr lang="zh-CN" altLang="en-US" dirty="0" smtClean="0">
                <a:solidFill>
                  <a:srgbClr val="FFFF00"/>
                </a:solidFill>
              </a:rPr>
              <a:t>主序恒星</a:t>
            </a:r>
          </a:p>
        </p:txBody>
      </p:sp>
      <p:pic>
        <p:nvPicPr>
          <p:cNvPr id="1464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908050"/>
            <a:ext cx="3948113" cy="568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idx="4294967295"/>
          </p:nvPr>
        </p:nvSpPr>
        <p:spPr/>
        <p:txBody>
          <a:bodyPr/>
          <a:lstStyle/>
          <a:p>
            <a:pPr algn="ctr"/>
            <a:r>
              <a:rPr lang="zh-CN" altLang="en-US" sz="4400" b="0" dirty="0" smtClean="0"/>
              <a:t>用主序恒星测距离</a:t>
            </a:r>
          </a:p>
        </p:txBody>
      </p:sp>
      <p:sp>
        <p:nvSpPr>
          <p:cNvPr id="148483" name="Rectangle 3"/>
          <p:cNvSpPr>
            <a:spLocks noGrp="1" noChangeArrowheads="1"/>
          </p:cNvSpPr>
          <p:nvPr>
            <p:ph type="body" idx="4294967295"/>
          </p:nvPr>
        </p:nvSpPr>
        <p:spPr>
          <a:xfrm>
            <a:off x="179388" y="1268760"/>
            <a:ext cx="8763000" cy="4897090"/>
          </a:xfrm>
        </p:spPr>
        <p:txBody>
          <a:bodyPr/>
          <a:lstStyle/>
          <a:p>
            <a:r>
              <a:rPr lang="zh-CN" altLang="en-US" dirty="0" smtClean="0"/>
              <a:t>主序恒星在主序带上的位置由其表面温度（惟一）</a:t>
            </a:r>
            <a:r>
              <a:rPr lang="zh-CN" altLang="en-US" dirty="0" smtClean="0"/>
              <a:t>确定，可作为测量距离的</a:t>
            </a:r>
            <a:r>
              <a:rPr lang="zh-CN" altLang="en-US" dirty="0" smtClean="0">
                <a:solidFill>
                  <a:srgbClr val="FFFF00"/>
                </a:solidFill>
              </a:rPr>
              <a:t>标准烛光</a:t>
            </a:r>
            <a:endParaRPr lang="en-US" altLang="zh-CN" dirty="0" smtClean="0">
              <a:solidFill>
                <a:srgbClr val="FFFF00"/>
              </a:solidFill>
            </a:endParaRPr>
          </a:p>
          <a:p>
            <a:r>
              <a:rPr lang="zh-CN" altLang="en-US" dirty="0" smtClean="0"/>
              <a:t>因此，温度已知的主序恒星，意味着它的光度已知</a:t>
            </a:r>
            <a:endParaRPr lang="en-US" altLang="zh-CN" dirty="0" smtClean="0"/>
          </a:p>
          <a:p>
            <a:r>
              <a:rPr lang="zh-CN" altLang="en-US" dirty="0" smtClean="0"/>
              <a:t>由辐射的距离平方反比定律可得距离</a:t>
            </a:r>
            <a:endParaRPr lang="en-US" altLang="zh-CN" dirty="0" smtClean="0"/>
          </a:p>
          <a:p>
            <a:endParaRPr lang="en-US" altLang="zh-CN" dirty="0"/>
          </a:p>
          <a:p>
            <a:endParaRPr lang="en-US" altLang="zh-CN" dirty="0" smtClean="0"/>
          </a:p>
          <a:p>
            <a:pPr lvl="1"/>
            <a:r>
              <a:rPr lang="zh-CN" altLang="en-US" dirty="0" smtClean="0"/>
              <a:t>（首先得到主序恒星的光度与其表面温度的关系是此方法的</a:t>
            </a:r>
            <a:r>
              <a:rPr lang="zh-CN" altLang="en-US" dirty="0" smtClean="0"/>
              <a:t>基础）</a:t>
            </a:r>
            <a:endParaRPr lang="en-US" altLang="zh-CN" dirty="0" smtClean="0"/>
          </a:p>
          <a:p>
            <a:pPr lvl="1"/>
            <a:endParaRPr lang="zh-CN" altLang="en-US" dirty="0" smtClean="0"/>
          </a:p>
        </p:txBody>
      </p:sp>
      <p:graphicFrame>
        <p:nvGraphicFramePr>
          <p:cNvPr id="148484" name="Object 6"/>
          <p:cNvGraphicFramePr>
            <a:graphicFrameLocks noChangeAspect="1"/>
          </p:cNvGraphicFramePr>
          <p:nvPr>
            <p:extLst>
              <p:ext uri="{D42A27DB-BD31-4B8C-83A1-F6EECF244321}">
                <p14:modId xmlns:p14="http://schemas.microsoft.com/office/powerpoint/2010/main" val="3779414550"/>
              </p:ext>
            </p:extLst>
          </p:nvPr>
        </p:nvGraphicFramePr>
        <p:xfrm>
          <a:off x="2411760" y="4221088"/>
          <a:ext cx="4641850" cy="773113"/>
        </p:xfrm>
        <a:graphic>
          <a:graphicData uri="http://schemas.openxmlformats.org/presentationml/2006/ole">
            <mc:AlternateContent xmlns:mc="http://schemas.openxmlformats.org/markup-compatibility/2006">
              <mc:Choice xmlns:v="urn:schemas-microsoft-com:vml" Requires="v">
                <p:oleObj spid="_x0000_s148609" name="Equation" r:id="rId4" imgW="1371600" imgH="228600" progId="Equation.3">
                  <p:embed/>
                </p:oleObj>
              </mc:Choice>
              <mc:Fallback>
                <p:oleObj name="Equation" r:id="rId4" imgW="1371600" imgH="228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4221088"/>
                        <a:ext cx="4641850" cy="773113"/>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p:txBody>
          <a:bodyPr/>
          <a:lstStyle/>
          <a:p>
            <a:r>
              <a:rPr lang="en-US" altLang="zh-CN" sz="4000" b="0" dirty="0" smtClean="0"/>
              <a:t>MS</a:t>
            </a:r>
            <a:r>
              <a:rPr lang="zh-CN" altLang="en-US" sz="4000" b="0" dirty="0" smtClean="0"/>
              <a:t>恒星的关系</a:t>
            </a:r>
          </a:p>
        </p:txBody>
      </p:sp>
      <p:sp>
        <p:nvSpPr>
          <p:cNvPr id="153603" name="Rectangle 3"/>
          <p:cNvSpPr>
            <a:spLocks noGrp="1" noChangeArrowheads="1"/>
          </p:cNvSpPr>
          <p:nvPr>
            <p:ph type="body" idx="4294967295"/>
          </p:nvPr>
        </p:nvSpPr>
        <p:spPr/>
        <p:txBody>
          <a:bodyPr/>
          <a:lstStyle/>
          <a:p>
            <a:endParaRPr lang="zh-CN" altLang="en-US" dirty="0" smtClean="0"/>
          </a:p>
        </p:txBody>
      </p:sp>
      <p:pic>
        <p:nvPicPr>
          <p:cNvPr id="153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71" y="462750"/>
            <a:ext cx="4035952" cy="2635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712" y="1209466"/>
            <a:ext cx="4096464" cy="274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737" y="3836625"/>
            <a:ext cx="4035952" cy="272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07" name="Text Box 5"/>
          <p:cNvSpPr txBox="1">
            <a:spLocks noChangeArrowheads="1"/>
          </p:cNvSpPr>
          <p:nvPr/>
        </p:nvSpPr>
        <p:spPr bwMode="auto">
          <a:xfrm>
            <a:off x="65116" y="3083306"/>
            <a:ext cx="4824413" cy="531813"/>
          </a:xfrm>
          <a:prstGeom prst="rect">
            <a:avLst/>
          </a:prstGeom>
          <a:noFill/>
          <a:ln w="12700">
            <a:solidFill>
              <a:schemeClr val="bg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800" b="0" dirty="0"/>
              <a:t>质光关系 </a:t>
            </a:r>
            <a:r>
              <a:rPr lang="en-US" altLang="zh-CN" sz="2800" b="0" dirty="0"/>
              <a:t>L/</a:t>
            </a:r>
            <a:r>
              <a:rPr lang="en-US" altLang="zh-CN" sz="2800" b="0" dirty="0" err="1"/>
              <a:t>L</a:t>
            </a:r>
            <a:r>
              <a:rPr lang="en-US" altLang="zh-CN" sz="2800" b="0" baseline="-30000" dirty="0" err="1"/>
              <a:t>Sun</a:t>
            </a:r>
            <a:r>
              <a:rPr lang="en-US" altLang="zh-CN" sz="2800" b="0" dirty="0"/>
              <a:t> = (M/</a:t>
            </a:r>
            <a:r>
              <a:rPr lang="en-US" altLang="zh-CN" sz="2800" b="0" dirty="0" err="1"/>
              <a:t>M</a:t>
            </a:r>
            <a:r>
              <a:rPr lang="en-US" altLang="zh-CN" sz="2800" b="0" baseline="-30000" dirty="0" err="1"/>
              <a:t>Sun</a:t>
            </a:r>
            <a:r>
              <a:rPr lang="en-US" altLang="zh-CN" sz="2800" b="0" dirty="0"/>
              <a:t>)</a:t>
            </a:r>
            <a:r>
              <a:rPr lang="en-US" altLang="zh-CN" sz="2800" b="0" baseline="30000" dirty="0"/>
              <a:t>3.5</a:t>
            </a:r>
            <a:r>
              <a:rPr lang="en-US" altLang="zh-CN" sz="2800" b="0" dirty="0"/>
              <a:t> </a:t>
            </a:r>
            <a:endParaRPr lang="zh-CN" altLang="en-US" sz="2800" b="0" dirty="0"/>
          </a:p>
        </p:txBody>
      </p:sp>
      <p:sp>
        <p:nvSpPr>
          <p:cNvPr id="153608" name="Text Box 7"/>
          <p:cNvSpPr txBox="1">
            <a:spLocks noChangeArrowheads="1"/>
          </p:cNvSpPr>
          <p:nvPr/>
        </p:nvSpPr>
        <p:spPr bwMode="auto">
          <a:xfrm>
            <a:off x="5062676" y="3949872"/>
            <a:ext cx="4000500" cy="592137"/>
          </a:xfrm>
          <a:prstGeom prst="rect">
            <a:avLst/>
          </a:prstGeom>
          <a:noFill/>
          <a:ln w="12700">
            <a:solidFill>
              <a:schemeClr val="bg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b="0">
                <a:latin typeface="Times New Roman" panose="02020603050405020304" pitchFamily="18" charset="0"/>
                <a:ea typeface="宋体" panose="02010600030101010101" pitchFamily="2" charset="-122"/>
              </a:rPr>
              <a:t>R/R</a:t>
            </a:r>
            <a:r>
              <a:rPr lang="en-US" altLang="zh-CN" b="0" baseline="-30000">
                <a:latin typeface="Times New Roman" panose="02020603050405020304" pitchFamily="18" charset="0"/>
                <a:ea typeface="宋体" panose="02010600030101010101" pitchFamily="2" charset="-122"/>
              </a:rPr>
              <a:t>Sun</a:t>
            </a:r>
            <a:r>
              <a:rPr lang="en-US" altLang="zh-CN" b="0">
                <a:latin typeface="Times New Roman" panose="02020603050405020304" pitchFamily="18" charset="0"/>
                <a:ea typeface="宋体" panose="02010600030101010101" pitchFamily="2" charset="-122"/>
              </a:rPr>
              <a:t> = (M/M</a:t>
            </a:r>
            <a:r>
              <a:rPr lang="en-US" altLang="zh-CN" b="0" baseline="-30000">
                <a:latin typeface="Times New Roman" panose="02020603050405020304" pitchFamily="18" charset="0"/>
                <a:ea typeface="宋体" panose="02010600030101010101" pitchFamily="2" charset="-122"/>
              </a:rPr>
              <a:t>Sun</a:t>
            </a:r>
            <a:r>
              <a:rPr lang="en-US" altLang="zh-CN" b="0">
                <a:latin typeface="Times New Roman" panose="02020603050405020304" pitchFamily="18" charset="0"/>
                <a:ea typeface="宋体" panose="02010600030101010101" pitchFamily="2" charset="-122"/>
              </a:rPr>
              <a:t>)</a:t>
            </a:r>
            <a:r>
              <a:rPr lang="en-US" altLang="zh-CN" b="0" baseline="30000">
                <a:latin typeface="Times New Roman" panose="02020603050405020304" pitchFamily="18" charset="0"/>
                <a:ea typeface="宋体" panose="02010600030101010101" pitchFamily="2" charset="-122"/>
              </a:rPr>
              <a:t>0.8</a:t>
            </a:r>
            <a:r>
              <a:rPr lang="en-US" altLang="zh-CN" b="0">
                <a:latin typeface="Times New Roman" panose="02020603050405020304" pitchFamily="18" charset="0"/>
                <a:ea typeface="宋体" panose="02010600030101010101" pitchFamily="2" charset="-122"/>
              </a:rPr>
              <a:t> </a:t>
            </a:r>
            <a:endParaRPr lang="zh-CN" altLang="en-US" b="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idx="4294967295"/>
          </p:nvPr>
        </p:nvSpPr>
        <p:spPr/>
        <p:txBody>
          <a:bodyPr/>
          <a:lstStyle/>
          <a:p>
            <a:pPr algn="ctr"/>
            <a:r>
              <a:rPr lang="zh-CN" altLang="en-US" sz="4400" b="0" dirty="0" smtClean="0"/>
              <a:t>主序恒星的性质主要由质量决定</a:t>
            </a:r>
            <a:endParaRPr lang="en-US" altLang="zh-CN" sz="4400" b="0" dirty="0" smtClean="0"/>
          </a:p>
        </p:txBody>
      </p:sp>
      <p:sp>
        <p:nvSpPr>
          <p:cNvPr id="150531" name="Rectangle 3"/>
          <p:cNvSpPr>
            <a:spLocks noGrp="1" noChangeArrowheads="1"/>
          </p:cNvSpPr>
          <p:nvPr>
            <p:ph type="body" idx="4294967295"/>
          </p:nvPr>
        </p:nvSpPr>
        <p:spPr/>
        <p:txBody>
          <a:bodyPr/>
          <a:lstStyle/>
          <a:p>
            <a:endParaRPr lang="zh-CN" altLang="en-US" smtClean="0"/>
          </a:p>
        </p:txBody>
      </p:sp>
      <p:pic>
        <p:nvPicPr>
          <p:cNvPr id="150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49" y="1052513"/>
            <a:ext cx="5349379" cy="5616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bwMode="auto">
          <a:xfrm>
            <a:off x="4067944" y="1052513"/>
            <a:ext cx="936104" cy="5544839"/>
          </a:xfrm>
          <a:prstGeom prst="rect">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idx="4294967295"/>
          </p:nvPr>
        </p:nvSpPr>
        <p:spPr/>
        <p:txBody>
          <a:bodyPr/>
          <a:lstStyle/>
          <a:p>
            <a:pPr algn="l"/>
            <a:r>
              <a:rPr lang="en-US" altLang="zh-CN" sz="3600" b="0" dirty="0" smtClean="0"/>
              <a:t>HR</a:t>
            </a:r>
            <a:r>
              <a:rPr lang="zh-CN" altLang="en-US" sz="3600" b="0" dirty="0" smtClean="0"/>
              <a:t>图的主序序列是关于恒星质量的序列</a:t>
            </a:r>
          </a:p>
        </p:txBody>
      </p:sp>
      <p:sp>
        <p:nvSpPr>
          <p:cNvPr id="151555" name="Rectangle 3"/>
          <p:cNvSpPr>
            <a:spLocks noGrp="1" noChangeArrowheads="1"/>
          </p:cNvSpPr>
          <p:nvPr>
            <p:ph type="body" idx="4294967295"/>
          </p:nvPr>
        </p:nvSpPr>
        <p:spPr>
          <a:xfrm>
            <a:off x="179388" y="1557338"/>
            <a:ext cx="3960812" cy="4608512"/>
          </a:xfrm>
        </p:spPr>
        <p:txBody>
          <a:bodyPr/>
          <a:lstStyle/>
          <a:p>
            <a:r>
              <a:rPr lang="zh-CN" altLang="en-US" dirty="0" smtClean="0">
                <a:solidFill>
                  <a:srgbClr val="FFFF00"/>
                </a:solidFill>
              </a:rPr>
              <a:t>质量</a:t>
            </a:r>
            <a:r>
              <a:rPr lang="zh-CN" altLang="en-US" dirty="0" smtClean="0"/>
              <a:t>确定主序恒星在主序带上的</a:t>
            </a:r>
            <a:r>
              <a:rPr lang="zh-CN" altLang="en-US" dirty="0" smtClean="0">
                <a:solidFill>
                  <a:srgbClr val="FFFF00"/>
                </a:solidFill>
              </a:rPr>
              <a:t>位置</a:t>
            </a:r>
          </a:p>
          <a:p>
            <a:endParaRPr lang="zh-CN" altLang="en-US" dirty="0" smtClean="0"/>
          </a:p>
          <a:p>
            <a:r>
              <a:rPr lang="zh-CN" altLang="en-US" dirty="0" smtClean="0"/>
              <a:t>即，质量确定主序恒星的近似表面温度、大小与光度</a:t>
            </a:r>
          </a:p>
        </p:txBody>
      </p:sp>
      <p:pic>
        <p:nvPicPr>
          <p:cNvPr id="151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799" y="874713"/>
            <a:ext cx="4830762" cy="594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r>
              <a:rPr lang="zh-CN" altLang="en-US" sz="4400" b="0" dirty="0" smtClean="0"/>
              <a:t>质量几乎决定一切</a:t>
            </a:r>
            <a:r>
              <a:rPr lang="en-US" altLang="zh-CN" sz="4400" b="0" dirty="0" smtClean="0"/>
              <a:t>!</a:t>
            </a:r>
          </a:p>
        </p:txBody>
      </p:sp>
      <p:sp>
        <p:nvSpPr>
          <p:cNvPr id="155651" name="Rectangle 3"/>
          <p:cNvSpPr>
            <a:spLocks noGrp="1" noChangeArrowheads="1"/>
          </p:cNvSpPr>
          <p:nvPr>
            <p:ph type="body" idx="1"/>
          </p:nvPr>
        </p:nvSpPr>
        <p:spPr>
          <a:xfrm>
            <a:off x="179388" y="908050"/>
            <a:ext cx="8686800" cy="5378450"/>
          </a:xfrm>
        </p:spPr>
        <p:txBody>
          <a:bodyPr/>
          <a:lstStyle/>
          <a:p>
            <a:pPr eaLnBrk="1" hangingPunct="1"/>
            <a:r>
              <a:rPr lang="zh-CN" altLang="en-US" dirty="0" smtClean="0">
                <a:solidFill>
                  <a:srgbClr val="FFFF00"/>
                </a:solidFill>
                <a:latin typeface="黑体" panose="02010609060101010101" pitchFamily="49" charset="-122"/>
              </a:rPr>
              <a:t>化学成分</a:t>
            </a:r>
            <a:r>
              <a:rPr lang="zh-CN" altLang="en-US" dirty="0" smtClean="0">
                <a:latin typeface="黑体" panose="02010609060101010101" pitchFamily="49" charset="-122"/>
              </a:rPr>
              <a:t>相同的恒星，质量就几乎决定了主序星的所有其它特征：</a:t>
            </a:r>
            <a:endParaRPr lang="en-US" altLang="zh-CN" dirty="0" smtClean="0">
              <a:latin typeface="黑体" panose="02010609060101010101" pitchFamily="49" charset="-122"/>
            </a:endParaRPr>
          </a:p>
          <a:p>
            <a:pPr lvl="1" eaLnBrk="1" hangingPunct="1"/>
            <a:r>
              <a:rPr lang="zh-CN" altLang="en-US" sz="3200" dirty="0" smtClean="0">
                <a:latin typeface="黑体" panose="02010609060101010101" pitchFamily="49" charset="-122"/>
              </a:rPr>
              <a:t>大小</a:t>
            </a:r>
            <a:endParaRPr lang="en-US" altLang="zh-CN" sz="3200" dirty="0" smtClean="0">
              <a:latin typeface="黑体" panose="02010609060101010101" pitchFamily="49" charset="-122"/>
            </a:endParaRPr>
          </a:p>
          <a:p>
            <a:pPr lvl="1" eaLnBrk="1" hangingPunct="1"/>
            <a:r>
              <a:rPr lang="zh-CN" altLang="en-US" sz="3200" dirty="0" smtClean="0">
                <a:latin typeface="黑体" panose="02010609060101010101" pitchFamily="49" charset="-122"/>
              </a:rPr>
              <a:t>表面温度</a:t>
            </a:r>
          </a:p>
          <a:p>
            <a:pPr lvl="1" eaLnBrk="1" hangingPunct="1"/>
            <a:r>
              <a:rPr lang="zh-CN" altLang="en-US" sz="3200" dirty="0" smtClean="0">
                <a:latin typeface="黑体" panose="02010609060101010101" pitchFamily="49" charset="-122"/>
              </a:rPr>
              <a:t>光度</a:t>
            </a:r>
          </a:p>
          <a:p>
            <a:pPr lvl="1" eaLnBrk="1" hangingPunct="1"/>
            <a:r>
              <a:rPr lang="zh-CN" altLang="en-US" sz="3200" dirty="0" smtClean="0">
                <a:latin typeface="黑体" panose="02010609060101010101" pitchFamily="49" charset="-122"/>
              </a:rPr>
              <a:t>内部结构</a:t>
            </a:r>
            <a:endParaRPr lang="en-US" altLang="zh-CN" sz="3200" dirty="0" smtClean="0">
              <a:latin typeface="黑体" panose="02010609060101010101" pitchFamily="49" charset="-122"/>
            </a:endParaRPr>
          </a:p>
          <a:p>
            <a:pPr lvl="1" eaLnBrk="1" hangingPunct="1"/>
            <a:r>
              <a:rPr lang="zh-CN" altLang="en-US" sz="3200" dirty="0" smtClean="0">
                <a:latin typeface="黑体" panose="02010609060101010101" pitchFamily="49" charset="-122"/>
              </a:rPr>
              <a:t>寿命</a:t>
            </a:r>
            <a:endParaRPr lang="en-US" altLang="zh-CN" sz="3200" dirty="0" smtClean="0">
              <a:latin typeface="黑体" panose="02010609060101010101" pitchFamily="49" charset="-122"/>
            </a:endParaRPr>
          </a:p>
          <a:p>
            <a:pPr lvl="1" eaLnBrk="1" hangingPunct="1"/>
            <a:r>
              <a:rPr lang="zh-CN" altLang="en-US" sz="3200" dirty="0" smtClean="0">
                <a:latin typeface="黑体" panose="02010609060101010101" pitchFamily="49" charset="-122"/>
              </a:rPr>
              <a:t>演化方式</a:t>
            </a:r>
            <a:endParaRPr lang="en-US" altLang="zh-CN" sz="3200" dirty="0" smtClean="0">
              <a:latin typeface="黑体" panose="02010609060101010101" pitchFamily="49" charset="-122"/>
            </a:endParaRPr>
          </a:p>
          <a:p>
            <a:pPr lvl="1" eaLnBrk="1" hangingPunct="1"/>
            <a:r>
              <a:rPr lang="zh-CN" altLang="en-US" sz="3200" dirty="0" smtClean="0">
                <a:latin typeface="黑体" panose="02010609060101010101" pitchFamily="49" charset="-122"/>
              </a:rPr>
              <a:t>最终归宿</a:t>
            </a:r>
            <a:endParaRPr lang="en-US" altLang="zh-CN" sz="3200" dirty="0" smtClean="0">
              <a:latin typeface="黑体" panose="02010609060101010101"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idx="4294967295"/>
          </p:nvPr>
        </p:nvSpPr>
        <p:spPr/>
        <p:txBody>
          <a:bodyPr/>
          <a:lstStyle/>
          <a:p>
            <a:pPr algn="l"/>
            <a:r>
              <a:rPr lang="zh-CN" altLang="en-US" sz="4400" b="0" dirty="0" smtClean="0"/>
              <a:t>恒星的光度级</a:t>
            </a:r>
          </a:p>
        </p:txBody>
      </p:sp>
      <p:sp>
        <p:nvSpPr>
          <p:cNvPr id="157699" name="Rectangle 3"/>
          <p:cNvSpPr>
            <a:spLocks noGrp="1" noChangeArrowheads="1"/>
          </p:cNvSpPr>
          <p:nvPr>
            <p:ph type="body" idx="4294967295"/>
          </p:nvPr>
        </p:nvSpPr>
        <p:spPr>
          <a:xfrm>
            <a:off x="117475" y="1772816"/>
            <a:ext cx="4176713" cy="4565278"/>
          </a:xfrm>
        </p:spPr>
        <p:txBody>
          <a:bodyPr/>
          <a:lstStyle/>
          <a:p>
            <a:r>
              <a:rPr lang="zh-CN" altLang="en-US" dirty="0" smtClean="0">
                <a:solidFill>
                  <a:srgbClr val="FFFF00"/>
                </a:solidFill>
              </a:rPr>
              <a:t>非主序恒星</a:t>
            </a:r>
            <a:r>
              <a:rPr lang="zh-CN" altLang="en-US" dirty="0" smtClean="0"/>
              <a:t>的鉴别方法：</a:t>
            </a:r>
          </a:p>
          <a:p>
            <a:pPr lvl="1"/>
            <a:r>
              <a:rPr lang="en-US" altLang="zh-CN" dirty="0" smtClean="0"/>
              <a:t>[</a:t>
            </a:r>
            <a:r>
              <a:rPr lang="zh-CN" altLang="en-US" dirty="0" smtClean="0"/>
              <a:t>相同温度的</a:t>
            </a:r>
            <a:r>
              <a:rPr lang="en-US" altLang="zh-CN" dirty="0" smtClean="0"/>
              <a:t>] </a:t>
            </a:r>
            <a:r>
              <a:rPr lang="zh-CN" altLang="en-US" dirty="0" smtClean="0">
                <a:solidFill>
                  <a:srgbClr val="FFFF00"/>
                </a:solidFill>
              </a:rPr>
              <a:t>光度</a:t>
            </a:r>
          </a:p>
          <a:p>
            <a:pPr lvl="1"/>
            <a:endParaRPr lang="en-US" altLang="zh-CN" dirty="0" smtClean="0"/>
          </a:p>
          <a:p>
            <a:pPr lvl="1"/>
            <a:r>
              <a:rPr lang="en-US" altLang="zh-CN" dirty="0" smtClean="0"/>
              <a:t>[</a:t>
            </a:r>
            <a:r>
              <a:rPr lang="zh-CN" altLang="en-US" dirty="0" smtClean="0"/>
              <a:t>相同温度的</a:t>
            </a:r>
            <a:r>
              <a:rPr lang="en-US" altLang="zh-CN" dirty="0" smtClean="0"/>
              <a:t>] </a:t>
            </a:r>
            <a:r>
              <a:rPr lang="zh-CN" altLang="en-US" dirty="0" smtClean="0"/>
              <a:t>光谱：</a:t>
            </a:r>
            <a:endParaRPr lang="en-US" altLang="zh-CN" dirty="0" smtClean="0"/>
          </a:p>
          <a:p>
            <a:pPr marL="457200" lvl="1" indent="0">
              <a:buNone/>
            </a:pPr>
            <a:r>
              <a:rPr lang="zh-CN" altLang="en-US" dirty="0" smtClean="0">
                <a:solidFill>
                  <a:srgbClr val="FFFF00"/>
                </a:solidFill>
              </a:rPr>
              <a:t>谱线宽度</a:t>
            </a:r>
            <a:r>
              <a:rPr lang="zh-CN" altLang="en-US" dirty="0" smtClean="0"/>
              <a:t>表征恒星大气的密度与气体压力</a:t>
            </a:r>
            <a:endParaRPr lang="zh-CN" altLang="en-US" dirty="0" smtClean="0">
              <a:solidFill>
                <a:srgbClr val="00FF00"/>
              </a:solidFill>
            </a:endParaRPr>
          </a:p>
        </p:txBody>
      </p:sp>
      <p:pic>
        <p:nvPicPr>
          <p:cNvPr id="1577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016" y="1052735"/>
            <a:ext cx="5029756" cy="513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701" name="Line 8"/>
          <p:cNvSpPr>
            <a:spLocks noChangeShapeType="1"/>
          </p:cNvSpPr>
          <p:nvPr/>
        </p:nvSpPr>
        <p:spPr bwMode="auto">
          <a:xfrm flipH="1" flipV="1">
            <a:off x="7236296" y="1268413"/>
            <a:ext cx="0" cy="4465637"/>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8"/>
          <p:cNvSpPr>
            <a:spLocks noChangeShapeType="1"/>
          </p:cNvSpPr>
          <p:nvPr/>
        </p:nvSpPr>
        <p:spPr bwMode="auto">
          <a:xfrm flipH="1" flipV="1">
            <a:off x="5436096" y="1268413"/>
            <a:ext cx="0" cy="4465637"/>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idx="4294967295"/>
          </p:nvPr>
        </p:nvSpPr>
        <p:spPr/>
        <p:txBody>
          <a:bodyPr/>
          <a:lstStyle/>
          <a:p>
            <a:endParaRPr lang="zh-CN" altLang="en-US" sz="4400" b="0" smtClean="0"/>
          </a:p>
        </p:txBody>
      </p:sp>
      <p:pic>
        <p:nvPicPr>
          <p:cNvPr id="1597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641" y="874713"/>
            <a:ext cx="5061146" cy="517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48" name="Rectangle 3"/>
          <p:cNvSpPr>
            <a:spLocks noChangeArrowheads="1"/>
          </p:cNvSpPr>
          <p:nvPr/>
        </p:nvSpPr>
        <p:spPr bwMode="auto">
          <a:xfrm>
            <a:off x="142190" y="572514"/>
            <a:ext cx="3960812" cy="559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r>
              <a:rPr lang="zh-CN" altLang="en-US" b="0" dirty="0"/>
              <a:t>完备的</a:t>
            </a:r>
            <a:r>
              <a:rPr lang="zh-CN" altLang="en-US" b="0" dirty="0">
                <a:solidFill>
                  <a:srgbClr val="FFFF00"/>
                </a:solidFill>
              </a:rPr>
              <a:t>恒星光谱分类</a:t>
            </a:r>
            <a:r>
              <a:rPr lang="zh-CN" altLang="en-US" b="0" dirty="0"/>
              <a:t>应包括</a:t>
            </a:r>
          </a:p>
          <a:p>
            <a:pPr lvl="1"/>
            <a:r>
              <a:rPr lang="zh-CN" altLang="en-US" b="0" dirty="0"/>
              <a:t>光谱型 </a:t>
            </a:r>
            <a:r>
              <a:rPr lang="en-US" altLang="zh-CN" b="0" dirty="0">
                <a:sym typeface="Wingdings" panose="05000000000000000000" pitchFamily="2" charset="2"/>
              </a:rPr>
              <a:t> </a:t>
            </a:r>
            <a:r>
              <a:rPr lang="zh-CN" altLang="en-US" b="0" dirty="0" smtClean="0">
                <a:sym typeface="Wingdings" panose="05000000000000000000" pitchFamily="2" charset="2"/>
              </a:rPr>
              <a:t>恒星表面</a:t>
            </a:r>
            <a:r>
              <a:rPr lang="zh-CN" altLang="en-US" b="0" dirty="0" smtClean="0"/>
              <a:t>温度（颜色）</a:t>
            </a:r>
            <a:endParaRPr lang="en-US" altLang="zh-CN" b="0" dirty="0"/>
          </a:p>
          <a:p>
            <a:pPr lvl="1"/>
            <a:r>
              <a:rPr lang="zh-CN" altLang="en-US" b="0" dirty="0"/>
              <a:t>光度级 </a:t>
            </a:r>
            <a:r>
              <a:rPr lang="en-US" altLang="zh-CN" b="0" dirty="0">
                <a:sym typeface="Wingdings" panose="05000000000000000000" pitchFamily="2" charset="2"/>
              </a:rPr>
              <a:t> </a:t>
            </a:r>
            <a:r>
              <a:rPr lang="zh-CN" altLang="en-US" b="0" dirty="0"/>
              <a:t>恒星大小 （主序、非主序）</a:t>
            </a:r>
          </a:p>
          <a:p>
            <a:r>
              <a:rPr lang="zh-CN" altLang="en-US" b="0" dirty="0">
                <a:solidFill>
                  <a:srgbClr val="FFFF00"/>
                </a:solidFill>
              </a:rPr>
              <a:t>主序恒星</a:t>
            </a:r>
            <a:r>
              <a:rPr lang="zh-CN" altLang="en-US" b="0" dirty="0"/>
              <a:t>揭示恒星的属性及运行机制</a:t>
            </a:r>
          </a:p>
          <a:p>
            <a:r>
              <a:rPr lang="zh-CN" altLang="en-US" b="0" dirty="0">
                <a:solidFill>
                  <a:srgbClr val="FFFF00"/>
                </a:solidFill>
              </a:rPr>
              <a:t>非主序恒星</a:t>
            </a:r>
            <a:r>
              <a:rPr lang="zh-CN" altLang="en-US" b="0" dirty="0"/>
              <a:t>揭示恒星如何形成、演化及消亡</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pPr algn="ctr"/>
            <a:r>
              <a:rPr lang="zh-CN" altLang="en-US" sz="4400" b="0" dirty="0" smtClean="0"/>
              <a:t>红超巨星参宿四的半径 </a:t>
            </a:r>
          </a:p>
        </p:txBody>
      </p:sp>
      <p:pic>
        <p:nvPicPr>
          <p:cNvPr id="983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341438"/>
            <a:ext cx="22383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492375"/>
            <a:ext cx="2554288"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0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729038"/>
            <a:ext cx="4578350"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1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1125538"/>
            <a:ext cx="4089400" cy="495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17144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323850" y="188913"/>
            <a:ext cx="8534400" cy="1223962"/>
          </a:xfrm>
        </p:spPr>
        <p:txBody>
          <a:bodyPr/>
          <a:lstStyle/>
          <a:p>
            <a:pPr algn="ctr" eaLnBrk="1" hangingPunct="1"/>
            <a:r>
              <a:rPr lang="en-US" altLang="zh-CN" sz="6000" dirty="0" smtClean="0">
                <a:latin typeface="Arial" panose="020B0604020202020204" pitchFamily="34" charset="0"/>
              </a:rPr>
              <a:t>5</a:t>
            </a:r>
            <a:r>
              <a:rPr lang="zh-CN" altLang="en-US" sz="6000" dirty="0" smtClean="0">
                <a:latin typeface="Arial" panose="020B0604020202020204" pitchFamily="34" charset="0"/>
              </a:rPr>
              <a:t>、星团  </a:t>
            </a:r>
            <a:r>
              <a:rPr lang="en-US" altLang="zh-CN" sz="6000" dirty="0" smtClean="0">
                <a:latin typeface="Arial" panose="020B0604020202020204" pitchFamily="34" charset="0"/>
              </a:rPr>
              <a:t>Star Clusters</a:t>
            </a:r>
            <a:endParaRPr lang="zh-CN" altLang="en-US" sz="6000" dirty="0" smtClean="0">
              <a:latin typeface="Arial" panose="020B0604020202020204" pitchFamily="34" charset="0"/>
            </a:endParaRPr>
          </a:p>
        </p:txBody>
      </p:sp>
      <p:sp>
        <p:nvSpPr>
          <p:cNvPr id="161795" name="Rectangle 3"/>
          <p:cNvSpPr>
            <a:spLocks noGrp="1" noChangeArrowheads="1"/>
          </p:cNvSpPr>
          <p:nvPr>
            <p:ph type="body" idx="1"/>
          </p:nvPr>
        </p:nvSpPr>
        <p:spPr>
          <a:xfrm>
            <a:off x="179388" y="1628775"/>
            <a:ext cx="8763000" cy="4537075"/>
          </a:xfrm>
        </p:spPr>
        <p:txBody>
          <a:bodyPr/>
          <a:lstStyle/>
          <a:p>
            <a:pPr marL="533400" indent="-533400" eaLnBrk="1" hangingPunct="1">
              <a:lnSpc>
                <a:spcPct val="90000"/>
              </a:lnSpc>
            </a:pPr>
            <a:r>
              <a:rPr lang="zh-CN" altLang="en-US" dirty="0" smtClean="0"/>
              <a:t>大量恒星通常在同一地点同时形成，组成一个</a:t>
            </a:r>
            <a:r>
              <a:rPr lang="zh-CN" altLang="en-US" dirty="0" smtClean="0">
                <a:solidFill>
                  <a:srgbClr val="FFFF00"/>
                </a:solidFill>
              </a:rPr>
              <a:t>星团</a:t>
            </a:r>
          </a:p>
          <a:p>
            <a:pPr marL="533400" indent="-533400" eaLnBrk="1" hangingPunct="1">
              <a:lnSpc>
                <a:spcPct val="90000"/>
              </a:lnSpc>
            </a:pPr>
            <a:r>
              <a:rPr lang="zh-CN" altLang="en-US" dirty="0" smtClean="0"/>
              <a:t>星团的研究具有重要意义：</a:t>
            </a:r>
            <a:r>
              <a:rPr lang="en-US" altLang="zh-CN" dirty="0" smtClean="0"/>
              <a:t> </a:t>
            </a:r>
          </a:p>
          <a:p>
            <a:pPr marL="914400" lvl="1" indent="-457200" eaLnBrk="1" hangingPunct="1">
              <a:lnSpc>
                <a:spcPct val="90000"/>
              </a:lnSpc>
            </a:pPr>
            <a:r>
              <a:rPr lang="zh-CN" altLang="en-US" dirty="0" smtClean="0"/>
              <a:t>恒星演化的档案</a:t>
            </a:r>
            <a:endParaRPr lang="en-US" altLang="zh-CN" dirty="0" smtClean="0"/>
          </a:p>
          <a:p>
            <a:pPr marL="914400" lvl="1" indent="-457200" eaLnBrk="1" hangingPunct="1">
              <a:lnSpc>
                <a:spcPct val="90000"/>
              </a:lnSpc>
            </a:pPr>
            <a:r>
              <a:rPr lang="zh-CN" altLang="en-US" dirty="0" smtClean="0"/>
              <a:t>通过证认其中的主序恒星，推测星团的距离</a:t>
            </a:r>
          </a:p>
          <a:p>
            <a:pPr marL="533400" indent="-533400" eaLnBrk="1" hangingPunct="1">
              <a:lnSpc>
                <a:spcPct val="90000"/>
              </a:lnSpc>
            </a:pPr>
            <a:r>
              <a:rPr lang="zh-CN" altLang="en-US" dirty="0" smtClean="0"/>
              <a:t>分为两类：</a:t>
            </a:r>
          </a:p>
          <a:p>
            <a:pPr marL="914400" lvl="1" indent="-457200" eaLnBrk="1" hangingPunct="1">
              <a:lnSpc>
                <a:spcPct val="90000"/>
              </a:lnSpc>
            </a:pPr>
            <a:r>
              <a:rPr lang="zh-CN" altLang="en-US" dirty="0" smtClean="0"/>
              <a:t>疏散星团 </a:t>
            </a:r>
            <a:r>
              <a:rPr lang="en-US" altLang="zh-CN" dirty="0" smtClean="0"/>
              <a:t>open clusters</a:t>
            </a:r>
            <a:endParaRPr lang="zh-CN" altLang="en-US" dirty="0" smtClean="0"/>
          </a:p>
          <a:p>
            <a:pPr marL="914400" lvl="1" indent="-457200" eaLnBrk="1" hangingPunct="1">
              <a:lnSpc>
                <a:spcPct val="90000"/>
              </a:lnSpc>
            </a:pPr>
            <a:r>
              <a:rPr lang="zh-CN" altLang="en-US" dirty="0" smtClean="0"/>
              <a:t>球状星团 </a:t>
            </a:r>
            <a:r>
              <a:rPr lang="en-US" altLang="zh-CN" dirty="0" smtClean="0"/>
              <a:t>globular clusters</a:t>
            </a:r>
            <a:endParaRPr lang="zh-CN" alt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23850" y="333375"/>
            <a:ext cx="8534400" cy="685800"/>
          </a:xfrm>
        </p:spPr>
        <p:txBody>
          <a:bodyPr/>
          <a:lstStyle/>
          <a:p>
            <a:pPr algn="ctr" eaLnBrk="1" hangingPunct="1"/>
            <a:endParaRPr lang="en-US" altLang="zh-CN" sz="6000" dirty="0" smtClean="0"/>
          </a:p>
        </p:txBody>
      </p:sp>
      <p:sp>
        <p:nvSpPr>
          <p:cNvPr id="34819" name="Rectangle 3"/>
          <p:cNvSpPr>
            <a:spLocks noGrp="1" noChangeArrowheads="1"/>
          </p:cNvSpPr>
          <p:nvPr>
            <p:ph type="body" idx="1"/>
          </p:nvPr>
        </p:nvSpPr>
        <p:spPr>
          <a:xfrm>
            <a:off x="347614" y="1628800"/>
            <a:ext cx="3816548" cy="3024336"/>
          </a:xfrm>
        </p:spPr>
        <p:txBody>
          <a:bodyPr/>
          <a:lstStyle/>
          <a:p>
            <a:pPr marL="0" indent="0" eaLnBrk="1" hangingPunct="1">
              <a:buNone/>
            </a:pPr>
            <a:r>
              <a:rPr lang="zh-CN" altLang="en-US" dirty="0" smtClean="0">
                <a:solidFill>
                  <a:srgbClr val="FFFF00"/>
                </a:solidFill>
                <a:latin typeface="黑体" panose="02010609060101010101" pitchFamily="49" charset="-122"/>
              </a:rPr>
              <a:t>恒星</a:t>
            </a:r>
            <a:r>
              <a:rPr lang="zh-CN" altLang="en-US" dirty="0" smtClean="0">
                <a:latin typeface="黑体" panose="02010609060101010101" pitchFamily="49" charset="-122"/>
              </a:rPr>
              <a:t>是一个</a:t>
            </a:r>
            <a:r>
              <a:rPr lang="zh-CN" altLang="en-US" dirty="0" smtClean="0">
                <a:solidFill>
                  <a:srgbClr val="FFFF00"/>
                </a:solidFill>
                <a:latin typeface="黑体" panose="02010609060101010101" pitchFamily="49" charset="-122"/>
              </a:rPr>
              <a:t>自引力束缚</a:t>
            </a:r>
            <a:r>
              <a:rPr lang="zh-CN" altLang="en-US" dirty="0" smtClean="0">
                <a:latin typeface="黑体" panose="02010609060101010101" pitchFamily="49" charset="-122"/>
              </a:rPr>
              <a:t>的气态球，其质量要大至足以在其核心产生</a:t>
            </a:r>
            <a:r>
              <a:rPr lang="zh-CN" altLang="en-US" dirty="0" smtClean="0">
                <a:solidFill>
                  <a:srgbClr val="FFFF00"/>
                </a:solidFill>
                <a:latin typeface="黑体" panose="02010609060101010101" pitchFamily="49" charset="-122"/>
              </a:rPr>
              <a:t>热核聚变</a:t>
            </a:r>
            <a:r>
              <a:rPr lang="zh-CN" altLang="en-US" dirty="0" smtClean="0">
                <a:latin typeface="黑体" panose="02010609060101010101" pitchFamily="49" charset="-122"/>
              </a:rPr>
              <a:t>反应，为其辐射提供能源</a:t>
            </a:r>
            <a:endParaRPr lang="zh-CN" altLang="en-US" sz="3600" dirty="0" smtClean="0"/>
          </a:p>
        </p:txBody>
      </p:sp>
      <p:pic>
        <p:nvPicPr>
          <p:cNvPr id="348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67722"/>
            <a:ext cx="5097284" cy="618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endParaRPr lang="zh-CN" altLang="en-US" smtClean="0"/>
          </a:p>
        </p:txBody>
      </p:sp>
      <p:sp>
        <p:nvSpPr>
          <p:cNvPr id="163843" name="Rectangle 3"/>
          <p:cNvSpPr>
            <a:spLocks noGrp="1" noChangeArrowheads="1"/>
          </p:cNvSpPr>
          <p:nvPr>
            <p:ph type="body" idx="1"/>
          </p:nvPr>
        </p:nvSpPr>
        <p:spPr>
          <a:xfrm>
            <a:off x="228600" y="5445224"/>
            <a:ext cx="8763000" cy="1031776"/>
          </a:xfrm>
        </p:spPr>
        <p:txBody>
          <a:bodyPr/>
          <a:lstStyle/>
          <a:p>
            <a:pPr eaLnBrk="1" hangingPunct="1">
              <a:lnSpc>
                <a:spcPct val="90000"/>
              </a:lnSpc>
            </a:pPr>
            <a:r>
              <a:rPr lang="zh-CN" altLang="en-US" dirty="0" smtClean="0"/>
              <a:t>疏散星团：恒星数密度小，亮星为兰巨星</a:t>
            </a:r>
            <a:endParaRPr lang="en-US" altLang="zh-CN" sz="2800" dirty="0" smtClean="0"/>
          </a:p>
          <a:p>
            <a:pPr eaLnBrk="1" hangingPunct="1">
              <a:lnSpc>
                <a:spcPct val="90000"/>
              </a:lnSpc>
            </a:pPr>
            <a:r>
              <a:rPr lang="zh-CN" altLang="en-US" dirty="0" smtClean="0"/>
              <a:t>球状星团：恒星数密度大，亮星为红巨星</a:t>
            </a:r>
            <a:endParaRPr lang="en-US" altLang="zh-CN" sz="2800" dirty="0" smtClean="0"/>
          </a:p>
        </p:txBody>
      </p:sp>
      <p:pic>
        <p:nvPicPr>
          <p:cNvPr id="163844" name="Picture 4" descr="aat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4064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5" descr="9926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701" y="228600"/>
            <a:ext cx="4019412"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algn="ctr" eaLnBrk="1" hangingPunct="1"/>
            <a:r>
              <a:rPr lang="zh-CN" altLang="en-US" b="0" dirty="0" smtClean="0"/>
              <a:t>星团的特征</a:t>
            </a:r>
          </a:p>
        </p:txBody>
      </p:sp>
      <p:sp>
        <p:nvSpPr>
          <p:cNvPr id="165891" name="Rectangle 3"/>
          <p:cNvSpPr>
            <a:spLocks noGrp="1" noChangeArrowheads="1"/>
          </p:cNvSpPr>
          <p:nvPr>
            <p:ph type="body" idx="1"/>
          </p:nvPr>
        </p:nvSpPr>
        <p:spPr>
          <a:xfrm>
            <a:off x="179388" y="1124744"/>
            <a:ext cx="8763000" cy="5041106"/>
          </a:xfrm>
        </p:spPr>
        <p:txBody>
          <a:bodyPr/>
          <a:lstStyle/>
          <a:p>
            <a:pPr eaLnBrk="1" hangingPunct="1"/>
            <a:r>
              <a:rPr lang="zh-CN" altLang="en-US" dirty="0" smtClean="0"/>
              <a:t>恒星数：数十至数百万颗（多重星</a:t>
            </a:r>
            <a:r>
              <a:rPr lang="en-US" altLang="zh-CN" dirty="0" smtClean="0"/>
              <a:t>/</a:t>
            </a:r>
            <a:r>
              <a:rPr lang="zh-CN" altLang="en-US" dirty="0" smtClean="0"/>
              <a:t>聚星例外）</a:t>
            </a:r>
          </a:p>
          <a:p>
            <a:pPr eaLnBrk="1" hangingPunct="1"/>
            <a:endParaRPr lang="en-US" altLang="zh-CN" dirty="0" smtClean="0"/>
          </a:p>
          <a:p>
            <a:pPr eaLnBrk="1" hangingPunct="1"/>
            <a:r>
              <a:rPr lang="zh-CN" altLang="en-US" dirty="0" smtClean="0"/>
              <a:t>被彼此引力所束缚的系统</a:t>
            </a:r>
            <a:endParaRPr lang="en-US" altLang="zh-CN" dirty="0" smtClean="0"/>
          </a:p>
          <a:p>
            <a:pPr eaLnBrk="1" hangingPunct="1"/>
            <a:endParaRPr lang="zh-CN" altLang="en-US" dirty="0" smtClean="0"/>
          </a:p>
          <a:p>
            <a:pPr eaLnBrk="1" hangingPunct="1"/>
            <a:r>
              <a:rPr lang="zh-CN" altLang="en-US" dirty="0" smtClean="0"/>
              <a:t>几乎同时形成，星龄差不多，化学成分同</a:t>
            </a:r>
          </a:p>
          <a:p>
            <a:pPr eaLnBrk="1" hangingPunct="1"/>
            <a:r>
              <a:rPr lang="zh-CN" altLang="en-US" dirty="0" smtClean="0"/>
              <a:t>距离也差不多，简化对成员星的各种分析：</a:t>
            </a:r>
            <a:endParaRPr lang="en-US" altLang="zh-CN" sz="4000" dirty="0" smtClean="0"/>
          </a:p>
          <a:p>
            <a:pPr marL="0" indent="0" eaLnBrk="1" hangingPunct="1">
              <a:buNone/>
            </a:pPr>
            <a:r>
              <a:rPr lang="en-US" altLang="zh-CN" sz="4000" dirty="0"/>
              <a:t> </a:t>
            </a:r>
            <a:r>
              <a:rPr lang="en-US" altLang="zh-CN" sz="4000" dirty="0" smtClean="0"/>
              <a:t>            m</a:t>
            </a:r>
            <a:r>
              <a:rPr lang="en-US" altLang="zh-CN" sz="4000" baseline="-25000" dirty="0" smtClean="0"/>
              <a:t>2</a:t>
            </a:r>
            <a:r>
              <a:rPr lang="zh-CN" altLang="en-US" sz="4000" baseline="-25000" dirty="0" smtClean="0"/>
              <a:t> </a:t>
            </a:r>
            <a:r>
              <a:rPr lang="en-US" altLang="zh-CN" sz="4000" dirty="0" smtClean="0"/>
              <a:t>-m</a:t>
            </a:r>
            <a:r>
              <a:rPr lang="en-US" altLang="zh-CN" sz="4000" baseline="-25000" dirty="0" smtClean="0"/>
              <a:t>1</a:t>
            </a:r>
            <a:r>
              <a:rPr lang="zh-CN" altLang="en-US" sz="4000" baseline="-25000" dirty="0" smtClean="0"/>
              <a:t> </a:t>
            </a:r>
            <a:r>
              <a:rPr lang="en-US" altLang="zh-CN" sz="4000" dirty="0" smtClean="0"/>
              <a:t>~ M</a:t>
            </a:r>
            <a:r>
              <a:rPr lang="en-US" altLang="zh-CN" sz="4000" baseline="-25000" dirty="0" smtClean="0"/>
              <a:t>2</a:t>
            </a:r>
            <a:r>
              <a:rPr lang="en-US" altLang="zh-CN" sz="4000" dirty="0" smtClean="0"/>
              <a:t>-M</a:t>
            </a:r>
            <a:r>
              <a:rPr lang="en-US" altLang="zh-CN" sz="4000" baseline="-25000" dirty="0" smtClean="0"/>
              <a:t>1</a:t>
            </a:r>
            <a:r>
              <a:rPr lang="zh-CN" altLang="en-US" sz="4000" dirty="0" smtClean="0"/>
              <a:t> </a:t>
            </a:r>
            <a:r>
              <a:rPr lang="en-US" altLang="zh-CN" sz="4000" dirty="0" smtClean="0"/>
              <a:t>~ L</a:t>
            </a:r>
            <a:r>
              <a:rPr lang="en-US" altLang="zh-CN" sz="4000" baseline="-25000" dirty="0" smtClean="0"/>
              <a:t>1</a:t>
            </a:r>
            <a:r>
              <a:rPr lang="en-US" altLang="zh-CN" sz="4000" dirty="0" smtClean="0"/>
              <a:t>/L</a:t>
            </a:r>
            <a:r>
              <a:rPr lang="en-US" altLang="zh-CN" sz="4000" baseline="-25000" dirty="0" smtClean="0"/>
              <a:t>2</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zh-CN" altLang="en-US" b="0" smtClean="0">
                <a:latin typeface="Arial" panose="020B0604020202020204" pitchFamily="34" charset="0"/>
              </a:rPr>
              <a:t>疏散星团</a:t>
            </a:r>
          </a:p>
        </p:txBody>
      </p:sp>
      <p:sp>
        <p:nvSpPr>
          <p:cNvPr id="167939" name="Rectangle 3"/>
          <p:cNvSpPr>
            <a:spLocks noGrp="1" noChangeArrowheads="1"/>
          </p:cNvSpPr>
          <p:nvPr>
            <p:ph type="body" idx="1"/>
          </p:nvPr>
        </p:nvSpPr>
        <p:spPr/>
        <p:txBody>
          <a:bodyPr/>
          <a:lstStyle/>
          <a:p>
            <a:pPr eaLnBrk="1" hangingPunct="1"/>
            <a:r>
              <a:rPr lang="zh-CN" altLang="en-US" dirty="0" smtClean="0"/>
              <a:t>直径一般小于100光年</a:t>
            </a:r>
            <a:endParaRPr lang="en-US" altLang="zh-CN" dirty="0" smtClean="0"/>
          </a:p>
          <a:p>
            <a:pPr eaLnBrk="1" hangingPunct="1"/>
            <a:r>
              <a:rPr lang="zh-CN" altLang="en-US" dirty="0" smtClean="0"/>
              <a:t>包含数十至数百颗成员星</a:t>
            </a:r>
          </a:p>
          <a:p>
            <a:pPr eaLnBrk="1" hangingPunct="1"/>
            <a:r>
              <a:rPr lang="zh-CN" altLang="en-US" dirty="0" smtClean="0"/>
              <a:t>较年轻</a:t>
            </a:r>
          </a:p>
          <a:p>
            <a:pPr eaLnBrk="1" hangingPunct="1"/>
            <a:r>
              <a:rPr lang="zh-CN" altLang="en-US" dirty="0" smtClean="0"/>
              <a:t>成员星之间相距较远</a:t>
            </a:r>
          </a:p>
          <a:p>
            <a:pPr eaLnBrk="1" hangingPunct="1"/>
            <a:r>
              <a:rPr lang="zh-CN" altLang="en-US" dirty="0" smtClean="0"/>
              <a:t>组织松散而形状不规则</a:t>
            </a:r>
            <a:endParaRPr lang="en-US" altLang="zh-CN" dirty="0" smtClean="0"/>
          </a:p>
          <a:p>
            <a:pPr eaLnBrk="1" hangingPunct="1"/>
            <a:r>
              <a:rPr lang="zh-CN" altLang="en-US" dirty="0" smtClean="0"/>
              <a:t>富含星际气体</a:t>
            </a:r>
            <a:endParaRPr lang="en-US" altLang="zh-CN" dirty="0" smtClean="0"/>
          </a:p>
          <a:p>
            <a:pPr eaLnBrk="1" hangingPunct="1"/>
            <a:r>
              <a:rPr lang="zh-CN" altLang="en-US" dirty="0" smtClean="0"/>
              <a:t>亮星为蓝巨星</a:t>
            </a:r>
            <a:r>
              <a:rPr lang="en-US" altLang="zh-CN" dirty="0" smtClean="0"/>
              <a:t> </a:t>
            </a:r>
          </a:p>
          <a:p>
            <a:pPr eaLnBrk="1" hangingPunct="1">
              <a:lnSpc>
                <a:spcPct val="90000"/>
              </a:lnSpc>
            </a:pPr>
            <a:r>
              <a:rPr lang="zh-CN" altLang="en-US" dirty="0" smtClean="0"/>
              <a:t>几乎没有白矮星</a:t>
            </a:r>
          </a:p>
          <a:p>
            <a:pPr eaLnBrk="1" hangingPunct="1"/>
            <a:r>
              <a:rPr lang="zh-CN" altLang="en-US" dirty="0" smtClean="0"/>
              <a:t>著名例子：昴星团</a:t>
            </a:r>
            <a:r>
              <a:rPr lang="zh-CN" altLang="en-US" b="1" dirty="0" smtClean="0"/>
              <a:t>（</a:t>
            </a:r>
            <a:r>
              <a:rPr lang="en-US" altLang="zh-CN" dirty="0" smtClean="0"/>
              <a:t>M45</a:t>
            </a:r>
            <a:r>
              <a:rPr lang="zh-CN" altLang="en-US" dirty="0" smtClean="0"/>
              <a:t>）</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algn="ctr" eaLnBrk="1" hangingPunct="1"/>
            <a:r>
              <a:rPr lang="zh-CN" altLang="en-US" sz="4000" b="0" dirty="0"/>
              <a:t>最</a:t>
            </a:r>
            <a:r>
              <a:rPr lang="zh-CN" altLang="en-US" sz="4000" b="0" dirty="0" smtClean="0"/>
              <a:t>著名的疏散星团：昴星团（</a:t>
            </a:r>
            <a:r>
              <a:rPr lang="en-US" altLang="zh-CN" sz="4000" b="0" dirty="0"/>
              <a:t>M45</a:t>
            </a:r>
            <a:r>
              <a:rPr lang="zh-CN" altLang="en-US" sz="4000" b="0" dirty="0" smtClean="0"/>
              <a:t>）</a:t>
            </a:r>
          </a:p>
        </p:txBody>
      </p:sp>
      <p:sp>
        <p:nvSpPr>
          <p:cNvPr id="169987" name="Rectangle 3"/>
          <p:cNvSpPr>
            <a:spLocks noGrp="1" noChangeArrowheads="1"/>
          </p:cNvSpPr>
          <p:nvPr>
            <p:ph type="body" idx="1"/>
          </p:nvPr>
        </p:nvSpPr>
        <p:spPr>
          <a:xfrm>
            <a:off x="514350" y="5410200"/>
            <a:ext cx="8153400" cy="1007617"/>
          </a:xfrm>
        </p:spPr>
        <p:txBody>
          <a:bodyPr/>
          <a:lstStyle/>
          <a:p>
            <a:pPr marL="0" indent="0" eaLnBrk="1" hangingPunct="1">
              <a:lnSpc>
                <a:spcPct val="90000"/>
              </a:lnSpc>
              <a:buNone/>
            </a:pPr>
            <a:r>
              <a:rPr lang="zh-CN" altLang="en-US" dirty="0" smtClean="0"/>
              <a:t>包含几颗兰巨星（光谱型</a:t>
            </a:r>
            <a:r>
              <a:rPr lang="en-US" altLang="zh-CN" dirty="0" smtClean="0"/>
              <a:t>B7 - A0</a:t>
            </a:r>
            <a:r>
              <a:rPr lang="zh-CN" altLang="en-US" dirty="0" smtClean="0"/>
              <a:t>），其光度为太阳的数百倍</a:t>
            </a:r>
          </a:p>
        </p:txBody>
      </p:sp>
      <p:pic>
        <p:nvPicPr>
          <p:cNvPr id="169988" name="Picture 4" descr="pleia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11250"/>
            <a:ext cx="5078413"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9" name="Picture 5" descr="pleiad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925" y="1123156"/>
            <a:ext cx="374015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90" name="Text Box 6"/>
          <p:cNvSpPr txBox="1">
            <a:spLocks noChangeArrowheads="1"/>
          </p:cNvSpPr>
          <p:nvPr/>
        </p:nvSpPr>
        <p:spPr bwMode="auto">
          <a:xfrm>
            <a:off x="6705600" y="1371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endParaRPr lang="zh-CN" altLang="en-US" sz="2400" b="0">
              <a:solidFill>
                <a:schemeClr val="tx1"/>
              </a:solidFill>
              <a:latin typeface="Times New Roman" panose="02020603050405020304" pitchFamily="18" charset="0"/>
              <a:ea typeface="华文行楷" panose="02010800040101010101" pitchFamily="2" charset="-122"/>
            </a:endParaRPr>
          </a:p>
        </p:txBody>
      </p:sp>
      <p:sp>
        <p:nvSpPr>
          <p:cNvPr id="107527" name="Text Box 7"/>
          <p:cNvSpPr txBox="1">
            <a:spLocks noChangeArrowheads="1"/>
          </p:cNvSpPr>
          <p:nvPr/>
        </p:nvSpPr>
        <p:spPr bwMode="auto">
          <a:xfrm>
            <a:off x="5857875" y="1214438"/>
            <a:ext cx="3052763" cy="1169987"/>
          </a:xfrm>
          <a:prstGeom prst="rect">
            <a:avLst/>
          </a:prstGeom>
          <a:noFill/>
          <a:ln w="12700">
            <a:noFill/>
            <a:miter lim="800000"/>
            <a:headEnd type="none" w="sm" len="sm"/>
            <a:tailEnd type="none" w="sm" len="sm"/>
          </a:ln>
        </p:spPr>
        <p:txBody>
          <a:bodyPr>
            <a:spAutoFit/>
          </a:bodyPr>
          <a:lstStyle/>
          <a:p>
            <a:pPr algn="ctr">
              <a:spcBef>
                <a:spcPct val="50000"/>
              </a:spcBef>
              <a:defRPr/>
            </a:pPr>
            <a:r>
              <a:rPr lang="zh-CN" altLang="en-US" sz="2800" u="sng" dirty="0" smtClean="0">
                <a:solidFill>
                  <a:srgbClr val="FF0000"/>
                </a:solidFill>
                <a:latin typeface="+mn-ea"/>
                <a:ea typeface="+mn-ea"/>
              </a:rPr>
              <a:t>赫</a:t>
            </a:r>
            <a:r>
              <a:rPr lang="en-US" altLang="zh-CN" sz="2800" u="sng" dirty="0">
                <a:solidFill>
                  <a:srgbClr val="FF0000"/>
                </a:solidFill>
                <a:latin typeface="+mn-ea"/>
                <a:ea typeface="+mn-ea"/>
              </a:rPr>
              <a:t>-</a:t>
            </a:r>
            <a:r>
              <a:rPr lang="zh-CN" altLang="en-US" sz="2800" u="sng" dirty="0">
                <a:solidFill>
                  <a:srgbClr val="FF0000"/>
                </a:solidFill>
                <a:latin typeface="+mn-ea"/>
                <a:ea typeface="+mn-ea"/>
              </a:rPr>
              <a:t>罗图</a:t>
            </a:r>
            <a:endParaRPr lang="en-US" altLang="zh-CN" sz="2800" u="sng" dirty="0">
              <a:solidFill>
                <a:srgbClr val="FF0000"/>
              </a:solidFill>
              <a:latin typeface="+mn-ea"/>
              <a:ea typeface="+mn-ea"/>
            </a:endParaRPr>
          </a:p>
          <a:p>
            <a:pPr algn="ctr">
              <a:spcBef>
                <a:spcPct val="50000"/>
              </a:spcBef>
              <a:defRPr/>
            </a:pPr>
            <a:r>
              <a:rPr lang="zh-CN" altLang="en-US" sz="2800" u="sng" dirty="0">
                <a:solidFill>
                  <a:srgbClr val="FF0000"/>
                </a:solidFill>
                <a:latin typeface="+mn-ea"/>
                <a:ea typeface="+mn-ea"/>
              </a:rPr>
              <a:t>仅有主序带</a:t>
            </a:r>
            <a:endParaRPr lang="en-US" altLang="zh-CN" sz="2800" b="0" u="sng" dirty="0">
              <a:solidFill>
                <a:srgbClr val="FF0000"/>
              </a:solidFill>
              <a:latin typeface="+mn-ea"/>
              <a:ea typeface="+mn-ea"/>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zh-CN" altLang="en-US" b="0" dirty="0" smtClean="0">
                <a:latin typeface="Arial" panose="020B0604020202020204" pitchFamily="34" charset="0"/>
              </a:rPr>
              <a:t>球状星团</a:t>
            </a:r>
          </a:p>
        </p:txBody>
      </p:sp>
      <p:sp>
        <p:nvSpPr>
          <p:cNvPr id="172035" name="Rectangle 3"/>
          <p:cNvSpPr>
            <a:spLocks noGrp="1" noChangeArrowheads="1"/>
          </p:cNvSpPr>
          <p:nvPr>
            <p:ph type="body" idx="1"/>
          </p:nvPr>
        </p:nvSpPr>
        <p:spPr>
          <a:xfrm>
            <a:off x="179388" y="1071563"/>
            <a:ext cx="8763000" cy="5094287"/>
          </a:xfrm>
        </p:spPr>
        <p:txBody>
          <a:bodyPr/>
          <a:lstStyle/>
          <a:p>
            <a:pPr eaLnBrk="1" hangingPunct="1"/>
            <a:r>
              <a:rPr lang="zh-CN" altLang="en-US" dirty="0" smtClean="0"/>
              <a:t>直径 </a:t>
            </a:r>
            <a:r>
              <a:rPr lang="en-US" altLang="zh-CN" dirty="0" smtClean="0"/>
              <a:t>~</a:t>
            </a:r>
            <a:r>
              <a:rPr lang="zh-CN" altLang="en-US" dirty="0" smtClean="0"/>
              <a:t>100光年</a:t>
            </a:r>
            <a:endParaRPr lang="en-US" altLang="zh-CN" dirty="0" smtClean="0"/>
          </a:p>
          <a:p>
            <a:pPr eaLnBrk="1" hangingPunct="1"/>
            <a:r>
              <a:rPr lang="zh-CN" altLang="en-US" dirty="0" smtClean="0"/>
              <a:t>紧密地聚集数十万至数百万颗恒星</a:t>
            </a:r>
            <a:endParaRPr lang="en-US" altLang="zh-CN" dirty="0" smtClean="0"/>
          </a:p>
          <a:p>
            <a:pPr eaLnBrk="1" hangingPunct="1"/>
            <a:r>
              <a:rPr lang="zh-CN" altLang="en-US" dirty="0" smtClean="0"/>
              <a:t>年龄较老</a:t>
            </a:r>
            <a:endParaRPr lang="en-US" altLang="zh-CN" dirty="0" smtClean="0"/>
          </a:p>
          <a:p>
            <a:pPr eaLnBrk="1" hangingPunct="1"/>
            <a:r>
              <a:rPr lang="zh-CN" altLang="en-US" dirty="0" smtClean="0"/>
              <a:t>无星际气体</a:t>
            </a:r>
            <a:endParaRPr lang="en-US" altLang="zh-CN" dirty="0" smtClean="0"/>
          </a:p>
          <a:p>
            <a:pPr eaLnBrk="1" hangingPunct="1"/>
            <a:r>
              <a:rPr lang="zh-CN" altLang="en-US" dirty="0" smtClean="0"/>
              <a:t>亮星为红巨星</a:t>
            </a:r>
            <a:endParaRPr lang="en-US" altLang="zh-CN" dirty="0" smtClean="0"/>
          </a:p>
          <a:p>
            <a:pPr eaLnBrk="1" hangingPunct="1"/>
            <a:r>
              <a:rPr lang="zh-CN" altLang="en-US" dirty="0" smtClean="0"/>
              <a:t>有很多白矮星</a:t>
            </a:r>
            <a:endParaRPr lang="en-US" altLang="zh-CN"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752600" y="228600"/>
            <a:ext cx="7086600" cy="762000"/>
          </a:xfrm>
        </p:spPr>
        <p:txBody>
          <a:bodyPr/>
          <a:lstStyle/>
          <a:p>
            <a:pPr eaLnBrk="1" hangingPunct="1"/>
            <a:r>
              <a:rPr lang="zh-CN" altLang="en-US" b="0" dirty="0" smtClean="0">
                <a:latin typeface="Arial" panose="020B0604020202020204" pitchFamily="34" charset="0"/>
              </a:rPr>
              <a:t>球状星团</a:t>
            </a:r>
            <a:r>
              <a:rPr lang="en-US" altLang="zh-CN" dirty="0" smtClean="0"/>
              <a:t>M3</a:t>
            </a:r>
            <a:endParaRPr lang="zh-CN" altLang="en-US" dirty="0" smtClean="0"/>
          </a:p>
        </p:txBody>
      </p:sp>
      <p:sp>
        <p:nvSpPr>
          <p:cNvPr id="174083" name="Rectangle 3"/>
          <p:cNvSpPr>
            <a:spLocks noGrp="1" noChangeArrowheads="1"/>
          </p:cNvSpPr>
          <p:nvPr>
            <p:ph type="body" idx="1"/>
          </p:nvPr>
        </p:nvSpPr>
        <p:spPr>
          <a:xfrm>
            <a:off x="228600" y="4425950"/>
            <a:ext cx="8686800" cy="2203450"/>
          </a:xfrm>
        </p:spPr>
        <p:txBody>
          <a:bodyPr/>
          <a:lstStyle/>
          <a:p>
            <a:pPr eaLnBrk="1" hangingPunct="1">
              <a:lnSpc>
                <a:spcPct val="90000"/>
              </a:lnSpc>
            </a:pPr>
            <a:r>
              <a:rPr lang="zh-CN" altLang="en-US" dirty="0" smtClean="0"/>
              <a:t>没有亮的兰色主序星</a:t>
            </a:r>
            <a:endParaRPr lang="en-US" altLang="zh-CN" dirty="0" smtClean="0"/>
          </a:p>
          <a:p>
            <a:pPr eaLnBrk="1" hangingPunct="1">
              <a:lnSpc>
                <a:spcPct val="90000"/>
              </a:lnSpc>
            </a:pPr>
            <a:r>
              <a:rPr lang="zh-CN" altLang="en-US" dirty="0" smtClean="0"/>
              <a:t>主序星为太阳类型或更红（质量更小）</a:t>
            </a:r>
            <a:endParaRPr lang="en-US" altLang="zh-CN" dirty="0" smtClean="0"/>
          </a:p>
          <a:p>
            <a:pPr eaLnBrk="1" hangingPunct="1">
              <a:lnSpc>
                <a:spcPct val="90000"/>
              </a:lnSpc>
            </a:pPr>
            <a:r>
              <a:rPr lang="zh-CN" altLang="en-US" dirty="0" smtClean="0"/>
              <a:t>大量红巨星</a:t>
            </a:r>
            <a:r>
              <a:rPr lang="en-US" altLang="zh-CN" dirty="0" smtClean="0"/>
              <a:t>RGB</a:t>
            </a:r>
            <a:r>
              <a:rPr lang="zh-CN" altLang="en-US" dirty="0" smtClean="0"/>
              <a:t>，红超巨星</a:t>
            </a:r>
            <a:r>
              <a:rPr lang="en-US" altLang="zh-CN" dirty="0" smtClean="0"/>
              <a:t>AGB</a:t>
            </a:r>
          </a:p>
          <a:p>
            <a:pPr eaLnBrk="1" hangingPunct="1">
              <a:lnSpc>
                <a:spcPct val="90000"/>
              </a:lnSpc>
            </a:pPr>
            <a:r>
              <a:rPr lang="zh-CN" altLang="en-US" dirty="0" smtClean="0"/>
              <a:t>水平支恒星</a:t>
            </a:r>
            <a:r>
              <a:rPr lang="en-US" altLang="zh-CN" dirty="0" smtClean="0"/>
              <a:t>HB</a:t>
            </a:r>
          </a:p>
        </p:txBody>
      </p:sp>
      <p:pic>
        <p:nvPicPr>
          <p:cNvPr id="174085" name="Picture 5" descr="m3H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4102" y="1176338"/>
            <a:ext cx="421005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p:cNvSpPr txBox="1">
            <a:spLocks noChangeArrowheads="1"/>
          </p:cNvSpPr>
          <p:nvPr/>
        </p:nvSpPr>
        <p:spPr bwMode="auto">
          <a:xfrm>
            <a:off x="5004048" y="1155855"/>
            <a:ext cx="2286000" cy="523875"/>
          </a:xfrm>
          <a:prstGeom prst="rect">
            <a:avLst/>
          </a:prstGeom>
          <a:noFill/>
          <a:ln w="12700">
            <a:noFill/>
            <a:miter lim="800000"/>
            <a:headEnd type="none" w="sm" len="sm"/>
            <a:tailEnd type="none" w="sm" len="sm"/>
          </a:ln>
        </p:spPr>
        <p:txBody>
          <a:bodyPr>
            <a:spAutoFit/>
          </a:bodyPr>
          <a:lstStyle/>
          <a:p>
            <a:pPr algn="ctr">
              <a:spcBef>
                <a:spcPct val="50000"/>
              </a:spcBef>
              <a:defRPr/>
            </a:pPr>
            <a:r>
              <a:rPr lang="en-US" altLang="zh-CN" sz="2800" u="sng" dirty="0">
                <a:solidFill>
                  <a:srgbClr val="FF0000"/>
                </a:solidFill>
                <a:latin typeface="+mn-ea"/>
                <a:ea typeface="+mn-ea"/>
              </a:rPr>
              <a:t>M3</a:t>
            </a:r>
            <a:r>
              <a:rPr lang="zh-CN" altLang="en-US" sz="2800" u="sng" dirty="0">
                <a:solidFill>
                  <a:srgbClr val="FF0000"/>
                </a:solidFill>
                <a:latin typeface="+mn-ea"/>
                <a:ea typeface="+mn-ea"/>
              </a:rPr>
              <a:t>的赫</a:t>
            </a:r>
            <a:r>
              <a:rPr lang="en-US" altLang="zh-CN" sz="2800" u="sng" dirty="0">
                <a:solidFill>
                  <a:srgbClr val="FF0000"/>
                </a:solidFill>
                <a:latin typeface="+mn-ea"/>
                <a:ea typeface="+mn-ea"/>
              </a:rPr>
              <a:t>-</a:t>
            </a:r>
            <a:r>
              <a:rPr lang="zh-CN" altLang="en-US" sz="2800" u="sng" dirty="0">
                <a:solidFill>
                  <a:srgbClr val="FF0000"/>
                </a:solidFill>
                <a:latin typeface="+mn-ea"/>
                <a:ea typeface="+mn-ea"/>
              </a:rPr>
              <a:t>罗图</a:t>
            </a:r>
            <a:endParaRPr lang="en-US" altLang="zh-CN" sz="2800" b="0" u="sng" dirty="0">
              <a:solidFill>
                <a:srgbClr val="FF0000"/>
              </a:solidFill>
              <a:latin typeface="+mn-ea"/>
              <a:ea typeface="+mn-ea"/>
            </a:endParaRPr>
          </a:p>
        </p:txBody>
      </p:sp>
      <p:pic>
        <p:nvPicPr>
          <p:cNvPr id="2" name="图片 1"/>
          <p:cNvPicPr>
            <a:picLocks noChangeAspect="1"/>
          </p:cNvPicPr>
          <p:nvPr/>
        </p:nvPicPr>
        <p:blipFill>
          <a:blip r:embed="rId4"/>
          <a:stretch>
            <a:fillRect/>
          </a:stretch>
        </p:blipFill>
        <p:spPr>
          <a:xfrm>
            <a:off x="400050" y="476672"/>
            <a:ext cx="3810000" cy="381000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323850" y="188913"/>
            <a:ext cx="8534400" cy="1152525"/>
          </a:xfrm>
        </p:spPr>
        <p:txBody>
          <a:bodyPr/>
          <a:lstStyle/>
          <a:p>
            <a:pPr algn="ctr" eaLnBrk="1" hangingPunct="1"/>
            <a:r>
              <a:rPr lang="en-US" altLang="zh-CN" sz="6000" b="0" smtClean="0">
                <a:latin typeface="Arial" panose="020B0604020202020204" pitchFamily="34" charset="0"/>
              </a:rPr>
              <a:t>6</a:t>
            </a:r>
            <a:r>
              <a:rPr lang="zh-CN" altLang="en-US" sz="6000" b="0" smtClean="0">
                <a:latin typeface="Arial" panose="020B0604020202020204" pitchFamily="34" charset="0"/>
              </a:rPr>
              <a:t>、太阳的结构</a:t>
            </a:r>
            <a:endParaRPr lang="en-US" altLang="zh-CN" sz="6000" b="0" smtClean="0">
              <a:latin typeface="Arial" panose="020B0604020202020204" pitchFamily="34" charset="0"/>
            </a:endParaRPr>
          </a:p>
        </p:txBody>
      </p:sp>
      <p:pic>
        <p:nvPicPr>
          <p:cNvPr id="180227" name="Picture 4" descr="500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844675"/>
            <a:ext cx="42672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8" name="Text Box 5"/>
          <p:cNvSpPr txBox="1">
            <a:spLocks noChangeArrowheads="1"/>
          </p:cNvSpPr>
          <p:nvPr/>
        </p:nvSpPr>
        <p:spPr bwMode="auto">
          <a:xfrm>
            <a:off x="1763713" y="5661025"/>
            <a:ext cx="6048375" cy="608013"/>
          </a:xfrm>
          <a:prstGeom prst="rect">
            <a:avLst/>
          </a:prstGeom>
          <a:noFill/>
          <a:ln w="28575">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a:latin typeface="Times New Roman" panose="02020603050405020304" pitchFamily="18" charset="0"/>
              </a:rPr>
              <a:t>光学波段的太阳和一些太阳黑子</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idx="4294967295"/>
          </p:nvPr>
        </p:nvSpPr>
        <p:spPr/>
        <p:txBody>
          <a:bodyPr/>
          <a:lstStyle/>
          <a:p>
            <a:pPr algn="ctr"/>
            <a:r>
              <a:rPr lang="zh-CN" altLang="en-US" b="0" smtClean="0"/>
              <a:t>太阳作为天文学的标准</a:t>
            </a:r>
          </a:p>
        </p:txBody>
      </p:sp>
      <p:sp>
        <p:nvSpPr>
          <p:cNvPr id="182275" name="Rectangle 3"/>
          <p:cNvSpPr>
            <a:spLocks noGrp="1" noChangeArrowheads="1"/>
          </p:cNvSpPr>
          <p:nvPr>
            <p:ph type="body" idx="4294967295"/>
          </p:nvPr>
        </p:nvSpPr>
        <p:spPr>
          <a:xfrm>
            <a:off x="179388" y="1196975"/>
            <a:ext cx="8763000" cy="4968875"/>
          </a:xfrm>
        </p:spPr>
        <p:txBody>
          <a:bodyPr/>
          <a:lstStyle/>
          <a:p>
            <a:r>
              <a:rPr lang="zh-CN" altLang="en-US" dirty="0" smtClean="0"/>
              <a:t>太阳的质量：</a:t>
            </a:r>
            <a:r>
              <a:rPr lang="en-US" altLang="zh-CN" dirty="0" err="1" smtClean="0"/>
              <a:t>M</a:t>
            </a:r>
            <a:r>
              <a:rPr lang="en-US" altLang="zh-CN" baseline="-30000" dirty="0" err="1" smtClean="0"/>
              <a:t>Sun</a:t>
            </a:r>
            <a:r>
              <a:rPr lang="en-US" altLang="zh-CN" dirty="0" smtClean="0"/>
              <a:t>= 1.99 x 10</a:t>
            </a:r>
            <a:r>
              <a:rPr lang="en-US" altLang="zh-CN" baseline="30000" dirty="0" smtClean="0"/>
              <a:t>30</a:t>
            </a:r>
            <a:r>
              <a:rPr lang="en-US" altLang="zh-CN" dirty="0" smtClean="0"/>
              <a:t> kg </a:t>
            </a:r>
          </a:p>
          <a:p>
            <a:pPr lvl="1"/>
            <a:r>
              <a:rPr lang="en-US" altLang="zh-CN" dirty="0" smtClean="0"/>
              <a:t>~ 3.3 x 10</a:t>
            </a:r>
            <a:r>
              <a:rPr lang="en-US" altLang="zh-CN" baseline="30000" dirty="0" smtClean="0"/>
              <a:t>5</a:t>
            </a:r>
            <a:r>
              <a:rPr lang="en-US" altLang="zh-CN" dirty="0" smtClean="0"/>
              <a:t> </a:t>
            </a:r>
            <a:r>
              <a:rPr lang="en-US" altLang="zh-CN" dirty="0" err="1" smtClean="0"/>
              <a:t>M</a:t>
            </a:r>
            <a:r>
              <a:rPr lang="en-US" altLang="zh-CN" baseline="-30000" dirty="0" err="1" smtClean="0"/>
              <a:t>Earth</a:t>
            </a:r>
            <a:endParaRPr lang="en-US" altLang="zh-CN" dirty="0" smtClean="0"/>
          </a:p>
          <a:p>
            <a:r>
              <a:rPr lang="zh-CN" altLang="en-US" dirty="0" smtClean="0"/>
              <a:t>太阳的半径：</a:t>
            </a:r>
            <a:r>
              <a:rPr lang="en-US" altLang="zh-CN" dirty="0" smtClean="0"/>
              <a:t> </a:t>
            </a:r>
            <a:r>
              <a:rPr lang="en-US" altLang="zh-CN" dirty="0" err="1" smtClean="0"/>
              <a:t>R</a:t>
            </a:r>
            <a:r>
              <a:rPr lang="en-US" altLang="zh-CN" baseline="-30000" dirty="0" err="1" smtClean="0"/>
              <a:t>Sun</a:t>
            </a:r>
            <a:r>
              <a:rPr lang="en-US" altLang="zh-CN" dirty="0" smtClean="0"/>
              <a:t> = 6.96 x 10</a:t>
            </a:r>
            <a:r>
              <a:rPr lang="en-US" altLang="zh-CN" baseline="30000" dirty="0" smtClean="0"/>
              <a:t>5</a:t>
            </a:r>
            <a:r>
              <a:rPr lang="en-US" altLang="zh-CN" dirty="0" smtClean="0"/>
              <a:t> km</a:t>
            </a:r>
          </a:p>
          <a:p>
            <a:pPr lvl="1"/>
            <a:r>
              <a:rPr lang="en-US" altLang="zh-CN" dirty="0" smtClean="0"/>
              <a:t>~4.7</a:t>
            </a:r>
            <a:r>
              <a:rPr lang="zh-CN" altLang="en-US" dirty="0" smtClean="0"/>
              <a:t> 光秒 （直径）</a:t>
            </a:r>
          </a:p>
          <a:p>
            <a:pPr lvl="1"/>
            <a:r>
              <a:rPr lang="en-US" altLang="zh-CN" dirty="0" smtClean="0"/>
              <a:t>~109 </a:t>
            </a:r>
            <a:r>
              <a:rPr lang="zh-CN" altLang="en-US" dirty="0" smtClean="0"/>
              <a:t>倍地球半径</a:t>
            </a:r>
          </a:p>
          <a:p>
            <a:pPr lvl="1"/>
            <a:r>
              <a:rPr lang="zh-CN" altLang="en-US" dirty="0" smtClean="0"/>
              <a:t>体积</a:t>
            </a:r>
            <a:r>
              <a:rPr lang="en-US" altLang="zh-CN" dirty="0" smtClean="0"/>
              <a:t>~130</a:t>
            </a:r>
            <a:r>
              <a:rPr lang="zh-CN" altLang="en-US" dirty="0" smtClean="0"/>
              <a:t>万倍地球</a:t>
            </a:r>
            <a:endParaRPr lang="en-US" altLang="zh-CN" dirty="0" smtClean="0"/>
          </a:p>
          <a:p>
            <a:r>
              <a:rPr lang="zh-CN" altLang="en-US" dirty="0" smtClean="0"/>
              <a:t>太阳的光度： </a:t>
            </a:r>
            <a:r>
              <a:rPr lang="en-US" altLang="zh-CN" dirty="0" err="1" smtClean="0"/>
              <a:t>L</a:t>
            </a:r>
            <a:r>
              <a:rPr lang="en-US" altLang="zh-CN" baseline="-30000" dirty="0" err="1" smtClean="0"/>
              <a:t>Sun</a:t>
            </a:r>
            <a:r>
              <a:rPr lang="en-US" altLang="zh-CN" dirty="0" smtClean="0"/>
              <a:t> = 3.85 x 10</a:t>
            </a:r>
            <a:r>
              <a:rPr lang="en-US" altLang="zh-CN" baseline="30000" dirty="0" smtClean="0"/>
              <a:t>26</a:t>
            </a:r>
            <a:r>
              <a:rPr lang="en-US" altLang="zh-CN" dirty="0" smtClean="0"/>
              <a:t> W</a:t>
            </a:r>
          </a:p>
          <a:p>
            <a:pPr lvl="1"/>
            <a:r>
              <a:rPr lang="en-US" altLang="zh-CN" dirty="0"/>
              <a:t>&gt;</a:t>
            </a:r>
            <a:r>
              <a:rPr lang="zh-CN" altLang="en-US" dirty="0" smtClean="0"/>
              <a:t>地球上所有电厂</a:t>
            </a:r>
            <a:r>
              <a:rPr lang="en-US" altLang="zh-CN" dirty="0" smtClean="0"/>
              <a:t>50</a:t>
            </a:r>
            <a:r>
              <a:rPr lang="zh-CN" altLang="en-US" dirty="0" smtClean="0"/>
              <a:t>万年的发电量？</a:t>
            </a:r>
            <a:endParaRPr lang="en-US" altLang="zh-CN" dirty="0" smtClean="0"/>
          </a:p>
          <a:p>
            <a:pPr lvl="1"/>
            <a:r>
              <a:rPr lang="zh-CN" altLang="en-US" dirty="0" smtClean="0"/>
              <a:t>照到地球仅 </a:t>
            </a:r>
            <a:r>
              <a:rPr lang="en-US" altLang="zh-CN" dirty="0" smtClean="0"/>
              <a:t>1/10</a:t>
            </a:r>
            <a:r>
              <a:rPr lang="zh-CN" altLang="en-US" dirty="0" smtClean="0"/>
              <a:t>亿？</a:t>
            </a:r>
            <a:endParaRPr lang="en-US" altLang="zh-CN" dirty="0" smtClean="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idx="4294967295"/>
          </p:nvPr>
        </p:nvSpPr>
        <p:spPr/>
        <p:txBody>
          <a:bodyPr/>
          <a:lstStyle/>
          <a:p>
            <a:pPr algn="ctr"/>
            <a:r>
              <a:rPr lang="zh-CN" altLang="en-US" sz="4400" b="0" smtClean="0"/>
              <a:t>太阳的结构由平衡决定</a:t>
            </a:r>
          </a:p>
        </p:txBody>
      </p:sp>
      <p:sp>
        <p:nvSpPr>
          <p:cNvPr id="184323" name="Rectangle 3"/>
          <p:cNvSpPr>
            <a:spLocks noGrp="1" noChangeArrowheads="1"/>
          </p:cNvSpPr>
          <p:nvPr>
            <p:ph type="body" idx="4294967295"/>
          </p:nvPr>
        </p:nvSpPr>
        <p:spPr>
          <a:xfrm>
            <a:off x="250825" y="1881187"/>
            <a:ext cx="3816350" cy="3376613"/>
          </a:xfrm>
        </p:spPr>
        <p:txBody>
          <a:bodyPr/>
          <a:lstStyle/>
          <a:p>
            <a:r>
              <a:rPr lang="zh-CN" altLang="en-US" dirty="0" smtClean="0"/>
              <a:t>流体静力学平衡</a:t>
            </a:r>
          </a:p>
          <a:p>
            <a:endParaRPr lang="zh-CN" altLang="en-US" dirty="0" smtClean="0"/>
          </a:p>
          <a:p>
            <a:r>
              <a:rPr lang="zh-CN" altLang="en-US" dirty="0" smtClean="0"/>
              <a:t>能量（热）平衡</a:t>
            </a:r>
            <a:endParaRPr lang="en-US" altLang="zh-CN" dirty="0" smtClean="0"/>
          </a:p>
          <a:p>
            <a:endParaRPr lang="en-US" altLang="zh-CN" dirty="0" smtClean="0"/>
          </a:p>
          <a:p>
            <a:r>
              <a:rPr lang="zh-CN" altLang="en-US" dirty="0" smtClean="0"/>
              <a:t>动态平衡！</a:t>
            </a:r>
          </a:p>
        </p:txBody>
      </p:sp>
      <p:pic>
        <p:nvPicPr>
          <p:cNvPr id="1843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340768"/>
            <a:ext cx="5373112" cy="482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idx="4294967295"/>
          </p:nvPr>
        </p:nvSpPr>
        <p:spPr/>
        <p:txBody>
          <a:bodyPr/>
          <a:lstStyle/>
          <a:p>
            <a:pPr algn="l"/>
            <a:r>
              <a:rPr lang="zh-CN" altLang="en-US" sz="4400" b="0" smtClean="0"/>
              <a:t>太阳的内部结构</a:t>
            </a:r>
          </a:p>
        </p:txBody>
      </p:sp>
      <p:sp>
        <p:nvSpPr>
          <p:cNvPr id="186371" name="Rectangle 3"/>
          <p:cNvSpPr>
            <a:spLocks noGrp="1" noChangeArrowheads="1"/>
          </p:cNvSpPr>
          <p:nvPr>
            <p:ph type="body" idx="4294967295"/>
          </p:nvPr>
        </p:nvSpPr>
        <p:spPr>
          <a:xfrm>
            <a:off x="179388" y="5445125"/>
            <a:ext cx="3960812" cy="936625"/>
          </a:xfrm>
        </p:spPr>
        <p:txBody>
          <a:bodyPr/>
          <a:lstStyle/>
          <a:p>
            <a:pPr marL="0" indent="0">
              <a:lnSpc>
                <a:spcPct val="90000"/>
              </a:lnSpc>
              <a:buNone/>
            </a:pPr>
            <a:r>
              <a:rPr lang="zh-CN" altLang="en-US" dirty="0" smtClean="0"/>
              <a:t>压力、密度与温度向太阳核心增加</a:t>
            </a:r>
          </a:p>
        </p:txBody>
      </p:sp>
      <p:pic>
        <p:nvPicPr>
          <p:cNvPr id="186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81075"/>
            <a:ext cx="3973513" cy="444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63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3" y="908050"/>
            <a:ext cx="4840287" cy="564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圆角矩形 1"/>
          <p:cNvSpPr/>
          <p:nvPr/>
        </p:nvSpPr>
        <p:spPr bwMode="auto">
          <a:xfrm>
            <a:off x="4219575" y="764704"/>
            <a:ext cx="2440657" cy="5976664"/>
          </a:xfrm>
          <a:prstGeom prst="roundRect">
            <a:avLst/>
          </a:prstGeom>
          <a:noFill/>
          <a:ln w="762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algn="ctr" eaLnBrk="1" hangingPunct="1"/>
            <a:r>
              <a:rPr lang="zh-CN" altLang="en-US" sz="4400" b="0" dirty="0" smtClean="0"/>
              <a:t>1、恒星的距离、亮度与光度</a:t>
            </a:r>
          </a:p>
        </p:txBody>
      </p:sp>
      <p:pic>
        <p:nvPicPr>
          <p:cNvPr id="36867" name="Picture 4" descr="sgr1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052513"/>
            <a:ext cx="42068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idx="4294967295"/>
          </p:nvPr>
        </p:nvSpPr>
        <p:spPr/>
        <p:txBody>
          <a:bodyPr/>
          <a:lstStyle/>
          <a:p>
            <a:pPr algn="ctr"/>
            <a:r>
              <a:rPr lang="en-US" altLang="zh-CN" b="0" smtClean="0">
                <a:latin typeface="Arial" panose="020B0604020202020204" pitchFamily="34" charset="0"/>
              </a:rPr>
              <a:t>7</a:t>
            </a:r>
            <a:r>
              <a:rPr lang="zh-CN" altLang="en-US" b="0" smtClean="0">
                <a:latin typeface="Arial" panose="020B0604020202020204" pitchFamily="34" charset="0"/>
              </a:rPr>
              <a:t>、太阳的能源来自热核聚变</a:t>
            </a:r>
          </a:p>
        </p:txBody>
      </p:sp>
      <p:sp>
        <p:nvSpPr>
          <p:cNvPr id="188419" name="Rectangle 3"/>
          <p:cNvSpPr>
            <a:spLocks noGrp="1" noChangeArrowheads="1"/>
          </p:cNvSpPr>
          <p:nvPr>
            <p:ph type="body" idx="4294967295"/>
          </p:nvPr>
        </p:nvSpPr>
        <p:spPr>
          <a:xfrm>
            <a:off x="179388" y="1196975"/>
            <a:ext cx="4968875" cy="5256213"/>
          </a:xfrm>
        </p:spPr>
        <p:txBody>
          <a:bodyPr/>
          <a:lstStyle/>
          <a:p>
            <a:r>
              <a:rPr lang="zh-CN" altLang="en-US" dirty="0" smtClean="0"/>
              <a:t>原子核内的质子互相排斥</a:t>
            </a:r>
          </a:p>
          <a:p>
            <a:r>
              <a:rPr lang="zh-CN" altLang="en-US" dirty="0" smtClean="0">
                <a:solidFill>
                  <a:srgbClr val="FFFF00"/>
                </a:solidFill>
              </a:rPr>
              <a:t>强核力</a:t>
            </a:r>
            <a:r>
              <a:rPr lang="zh-CN" altLang="en-US" dirty="0" smtClean="0"/>
              <a:t>把质子和中子“胶合”为原子核</a:t>
            </a:r>
          </a:p>
          <a:p>
            <a:r>
              <a:rPr lang="zh-CN" altLang="en-US" dirty="0" smtClean="0"/>
              <a:t>强核力仅在 </a:t>
            </a:r>
            <a:r>
              <a:rPr lang="en-US" altLang="zh-CN" dirty="0" smtClean="0"/>
              <a:t>~10</a:t>
            </a:r>
            <a:r>
              <a:rPr lang="en-US" altLang="zh-CN" baseline="30000" dirty="0" smtClean="0"/>
              <a:t>-15</a:t>
            </a:r>
            <a:r>
              <a:rPr lang="en-US" altLang="zh-CN" dirty="0" smtClean="0"/>
              <a:t> </a:t>
            </a:r>
            <a:r>
              <a:rPr lang="zh-CN" altLang="en-US" dirty="0" smtClean="0"/>
              <a:t>米尺度上起作用</a:t>
            </a:r>
            <a:endParaRPr lang="en-US" altLang="zh-CN" dirty="0" smtClean="0"/>
          </a:p>
          <a:p>
            <a:r>
              <a:rPr lang="zh-CN" altLang="en-US" dirty="0" smtClean="0"/>
              <a:t>把原子核分裂为核子需要能量，因此把核子聚合为原子核就要释放相同的能量</a:t>
            </a:r>
          </a:p>
        </p:txBody>
      </p:sp>
      <p:pic>
        <p:nvPicPr>
          <p:cNvPr id="1884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052513"/>
            <a:ext cx="3768725" cy="551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idx="4294967295"/>
          </p:nvPr>
        </p:nvSpPr>
        <p:spPr/>
        <p:txBody>
          <a:bodyPr/>
          <a:lstStyle/>
          <a:p>
            <a:endParaRPr lang="zh-CN" altLang="en-US" smtClean="0"/>
          </a:p>
        </p:txBody>
      </p:sp>
      <p:sp>
        <p:nvSpPr>
          <p:cNvPr id="190467" name="Rectangle 3"/>
          <p:cNvSpPr>
            <a:spLocks noGrp="1" noChangeArrowheads="1"/>
          </p:cNvSpPr>
          <p:nvPr>
            <p:ph type="body" idx="4294967295"/>
          </p:nvPr>
        </p:nvSpPr>
        <p:spPr/>
        <p:txBody>
          <a:bodyPr/>
          <a:lstStyle/>
          <a:p>
            <a:r>
              <a:rPr lang="zh-CN" altLang="en-US" dirty="0" smtClean="0">
                <a:solidFill>
                  <a:srgbClr val="FFFF00"/>
                </a:solidFill>
              </a:rPr>
              <a:t>核聚变</a:t>
            </a:r>
            <a:r>
              <a:rPr lang="zh-CN" altLang="en-US" dirty="0" smtClean="0"/>
              <a:t>是把两个质量较低的原子核结合为一个质量更高的原子核的过程</a:t>
            </a:r>
          </a:p>
          <a:p>
            <a:r>
              <a:rPr lang="zh-CN" altLang="en-US" dirty="0" smtClean="0"/>
              <a:t>太阳等主序恒星的核聚变是把</a:t>
            </a:r>
            <a:r>
              <a:rPr lang="en-US" altLang="zh-CN" dirty="0" smtClean="0"/>
              <a:t>4</a:t>
            </a:r>
            <a:r>
              <a:rPr lang="zh-CN" altLang="en-US" dirty="0" smtClean="0"/>
              <a:t>个氢聚变为一个氦的</a:t>
            </a:r>
            <a:r>
              <a:rPr lang="zh-CN" altLang="en-US" dirty="0" smtClean="0">
                <a:solidFill>
                  <a:srgbClr val="FFFF00"/>
                </a:solidFill>
              </a:rPr>
              <a:t>氢燃烧</a:t>
            </a:r>
          </a:p>
          <a:p>
            <a:endParaRPr lang="zh-CN" altLang="en-US" dirty="0" smtClean="0"/>
          </a:p>
          <a:p>
            <a:r>
              <a:rPr lang="zh-CN" altLang="en-US" dirty="0" smtClean="0"/>
              <a:t>由于</a:t>
            </a:r>
            <a:r>
              <a:rPr lang="en-US" altLang="zh-CN" dirty="0" smtClean="0"/>
              <a:t>4</a:t>
            </a:r>
            <a:r>
              <a:rPr lang="zh-CN" altLang="en-US" dirty="0" smtClean="0"/>
              <a:t>个</a:t>
            </a:r>
            <a:r>
              <a:rPr lang="zh-CN" altLang="en-US" dirty="0"/>
              <a:t>质子</a:t>
            </a:r>
            <a:r>
              <a:rPr lang="zh-CN" altLang="en-US" dirty="0" smtClean="0"/>
              <a:t>的质量是一个氦原子核质量的</a:t>
            </a:r>
            <a:r>
              <a:rPr lang="en-US" altLang="zh-CN" dirty="0" smtClean="0"/>
              <a:t>1.007</a:t>
            </a:r>
            <a:r>
              <a:rPr lang="zh-CN" altLang="en-US" dirty="0" smtClean="0"/>
              <a:t>倍，所以氢聚变为氦的</a:t>
            </a:r>
            <a:r>
              <a:rPr lang="zh-CN" altLang="en-US" dirty="0" smtClean="0">
                <a:solidFill>
                  <a:srgbClr val="FFFF00"/>
                </a:solidFill>
              </a:rPr>
              <a:t>能量转换效率</a:t>
            </a:r>
            <a:r>
              <a:rPr lang="zh-CN" altLang="en-US" dirty="0" smtClean="0"/>
              <a:t>为</a:t>
            </a:r>
            <a:r>
              <a:rPr lang="en-US" altLang="zh-CN" dirty="0" smtClean="0"/>
              <a:t>0.7%</a:t>
            </a:r>
          </a:p>
          <a:p>
            <a:endParaRPr lang="en-US" altLang="zh-CN" dirty="0" smtClean="0"/>
          </a:p>
        </p:txBody>
      </p:sp>
      <p:pic>
        <p:nvPicPr>
          <p:cNvPr id="190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5300663"/>
            <a:ext cx="2376487"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p:txBody>
          <a:bodyPr/>
          <a:lstStyle/>
          <a:p>
            <a:r>
              <a:rPr lang="zh-CN" altLang="en-US" sz="4400" b="0" dirty="0" smtClean="0"/>
              <a:t>太阳的能源</a:t>
            </a:r>
          </a:p>
        </p:txBody>
      </p:sp>
      <p:sp>
        <p:nvSpPr>
          <p:cNvPr id="191491" name="Rectangle 3"/>
          <p:cNvSpPr>
            <a:spLocks noGrp="1" noChangeArrowheads="1"/>
          </p:cNvSpPr>
          <p:nvPr>
            <p:ph type="body" idx="4294967295"/>
          </p:nvPr>
        </p:nvSpPr>
        <p:spPr>
          <a:xfrm>
            <a:off x="179388" y="1052513"/>
            <a:ext cx="8763000" cy="5402262"/>
          </a:xfrm>
        </p:spPr>
        <p:txBody>
          <a:bodyPr/>
          <a:lstStyle/>
          <a:p>
            <a:pPr>
              <a:lnSpc>
                <a:spcPct val="90000"/>
              </a:lnSpc>
            </a:pPr>
            <a:r>
              <a:rPr lang="en-US" altLang="zh-CN" dirty="0" smtClean="0"/>
              <a:t>4</a:t>
            </a:r>
            <a:r>
              <a:rPr lang="zh-CN" altLang="en-US" dirty="0" smtClean="0"/>
              <a:t>个质子的质量  </a:t>
            </a:r>
            <a:r>
              <a:rPr lang="en-US" altLang="zh-CN" dirty="0" smtClean="0"/>
              <a:t>–    </a:t>
            </a:r>
            <a:r>
              <a:rPr lang="zh-CN" altLang="en-US" dirty="0" smtClean="0"/>
              <a:t>一个氦原子核的质量</a:t>
            </a:r>
          </a:p>
          <a:p>
            <a:pPr>
              <a:lnSpc>
                <a:spcPct val="90000"/>
              </a:lnSpc>
            </a:pPr>
            <a:endParaRPr lang="zh-CN" altLang="en-US" dirty="0" smtClean="0"/>
          </a:p>
          <a:p>
            <a:pPr>
              <a:lnSpc>
                <a:spcPct val="90000"/>
              </a:lnSpc>
            </a:pPr>
            <a:endParaRPr lang="zh-CN" altLang="en-US" dirty="0" smtClean="0"/>
          </a:p>
          <a:p>
            <a:pPr>
              <a:lnSpc>
                <a:spcPct val="90000"/>
              </a:lnSpc>
            </a:pPr>
            <a:r>
              <a:rPr lang="zh-CN" altLang="en-US" dirty="0" smtClean="0"/>
              <a:t>每个核反应产能</a:t>
            </a:r>
          </a:p>
          <a:p>
            <a:pPr>
              <a:lnSpc>
                <a:spcPct val="90000"/>
              </a:lnSpc>
            </a:pPr>
            <a:endParaRPr lang="zh-CN" altLang="en-US" dirty="0" smtClean="0"/>
          </a:p>
          <a:p>
            <a:pPr>
              <a:lnSpc>
                <a:spcPct val="90000"/>
              </a:lnSpc>
            </a:pPr>
            <a:endParaRPr lang="zh-CN" altLang="en-US" dirty="0" smtClean="0"/>
          </a:p>
          <a:p>
            <a:pPr>
              <a:lnSpc>
                <a:spcPct val="90000"/>
              </a:lnSpc>
            </a:pPr>
            <a:r>
              <a:rPr lang="zh-CN" altLang="en-US" dirty="0" smtClean="0"/>
              <a:t>每克核反应产能</a:t>
            </a:r>
          </a:p>
          <a:p>
            <a:pPr>
              <a:lnSpc>
                <a:spcPct val="90000"/>
              </a:lnSpc>
            </a:pPr>
            <a:endParaRPr lang="zh-CN" altLang="en-US" dirty="0" smtClean="0"/>
          </a:p>
          <a:p>
            <a:pPr>
              <a:lnSpc>
                <a:spcPct val="90000"/>
              </a:lnSpc>
            </a:pPr>
            <a:r>
              <a:rPr lang="zh-CN" altLang="en-US" dirty="0" smtClean="0"/>
              <a:t>太阳的光度表明太阳每秒要燃烧</a:t>
            </a:r>
            <a:r>
              <a:rPr lang="en-US" altLang="zh-CN" dirty="0" smtClean="0"/>
              <a:t>6</a:t>
            </a:r>
            <a:r>
              <a:rPr lang="zh-CN" altLang="en-US" dirty="0" smtClean="0"/>
              <a:t>千亿千克的氢，其中</a:t>
            </a:r>
            <a:r>
              <a:rPr lang="en-US" altLang="zh-CN" dirty="0" smtClean="0"/>
              <a:t>42</a:t>
            </a:r>
            <a:r>
              <a:rPr lang="zh-CN" altLang="en-US" dirty="0" smtClean="0"/>
              <a:t>亿千克的物质转化为能量</a:t>
            </a:r>
          </a:p>
        </p:txBody>
      </p:sp>
      <p:pic>
        <p:nvPicPr>
          <p:cNvPr id="191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700213"/>
            <a:ext cx="5659438"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4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429000"/>
            <a:ext cx="795337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4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4365625"/>
            <a:ext cx="12938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idx="4294967295"/>
          </p:nvPr>
        </p:nvSpPr>
        <p:spPr/>
        <p:txBody>
          <a:bodyPr/>
          <a:lstStyle/>
          <a:p>
            <a:r>
              <a:rPr lang="zh-CN" altLang="en-US" sz="4400" b="0" smtClean="0"/>
              <a:t>太阳的主序寿命</a:t>
            </a:r>
          </a:p>
        </p:txBody>
      </p:sp>
      <p:sp>
        <p:nvSpPr>
          <p:cNvPr id="193539" name="Rectangle 3"/>
          <p:cNvSpPr>
            <a:spLocks noGrp="1" noChangeArrowheads="1"/>
          </p:cNvSpPr>
          <p:nvPr>
            <p:ph type="body" idx="4294967295"/>
          </p:nvPr>
        </p:nvSpPr>
        <p:spPr/>
        <p:txBody>
          <a:bodyPr/>
          <a:lstStyle/>
          <a:p>
            <a:r>
              <a:rPr lang="zh-CN" altLang="en-US" dirty="0" smtClean="0"/>
              <a:t>太阳质量的</a:t>
            </a:r>
            <a:r>
              <a:rPr lang="en-US" altLang="zh-CN" dirty="0" smtClean="0"/>
              <a:t>10%</a:t>
            </a:r>
            <a:r>
              <a:rPr lang="zh-CN" altLang="en-US" dirty="0" smtClean="0"/>
              <a:t>，即               是可用的核燃料</a:t>
            </a:r>
          </a:p>
          <a:p>
            <a:r>
              <a:rPr lang="zh-CN" altLang="en-US" dirty="0" smtClean="0"/>
              <a:t>太阳每年燃烧氢</a:t>
            </a:r>
          </a:p>
          <a:p>
            <a:endParaRPr lang="zh-CN" altLang="en-US" dirty="0" smtClean="0"/>
          </a:p>
          <a:p>
            <a:endParaRPr lang="zh-CN" altLang="en-US" dirty="0" smtClean="0"/>
          </a:p>
          <a:p>
            <a:r>
              <a:rPr lang="en-US" altLang="zh-CN" dirty="0" smtClean="0"/>
              <a:t>46</a:t>
            </a:r>
            <a:r>
              <a:rPr lang="zh-CN" altLang="en-US" dirty="0" smtClean="0"/>
              <a:t>亿岁的太阳已经燃烧氢</a:t>
            </a:r>
          </a:p>
          <a:p>
            <a:endParaRPr lang="zh-CN" altLang="en-US" dirty="0" smtClean="0"/>
          </a:p>
          <a:p>
            <a:endParaRPr lang="zh-CN" altLang="en-US" dirty="0" smtClean="0"/>
          </a:p>
          <a:p>
            <a:r>
              <a:rPr lang="zh-CN" altLang="en-US" dirty="0" smtClean="0"/>
              <a:t>太阳的可用核燃料氢已被消耗掉约</a:t>
            </a:r>
            <a:r>
              <a:rPr lang="en-US" altLang="zh-CN" dirty="0" smtClean="0"/>
              <a:t>44% </a:t>
            </a:r>
            <a:r>
              <a:rPr lang="zh-CN" altLang="en-US" dirty="0" smtClean="0"/>
              <a:t>（</a:t>
            </a:r>
            <a:r>
              <a:rPr lang="en-US" altLang="zh-CN" dirty="0" smtClean="0"/>
              <a:t>~</a:t>
            </a:r>
            <a:r>
              <a:rPr lang="zh-CN" altLang="en-US" dirty="0" smtClean="0"/>
              <a:t>一半）</a:t>
            </a:r>
            <a:endParaRPr lang="en-US" altLang="zh-CN" dirty="0" smtClean="0"/>
          </a:p>
        </p:txBody>
      </p:sp>
      <p:pic>
        <p:nvPicPr>
          <p:cNvPr id="193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052513"/>
            <a:ext cx="1428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35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169" y="2204864"/>
            <a:ext cx="5659438" cy="88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35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850" y="4153347"/>
            <a:ext cx="7772400"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5013325"/>
            <a:ext cx="3924300" cy="155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587" name="Rectangle 2"/>
          <p:cNvSpPr>
            <a:spLocks noGrp="1" noChangeArrowheads="1"/>
          </p:cNvSpPr>
          <p:nvPr>
            <p:ph type="title" idx="4294967295"/>
          </p:nvPr>
        </p:nvSpPr>
        <p:spPr/>
        <p:txBody>
          <a:bodyPr/>
          <a:lstStyle/>
          <a:p>
            <a:pPr algn="l"/>
            <a:r>
              <a:rPr lang="zh-CN" altLang="en-US" sz="4400" b="0" smtClean="0"/>
              <a:t>电排斥力是核聚变的障碍</a:t>
            </a:r>
          </a:p>
        </p:txBody>
      </p:sp>
      <p:sp>
        <p:nvSpPr>
          <p:cNvPr id="195588" name="Rectangle 3"/>
          <p:cNvSpPr>
            <a:spLocks noGrp="1" noChangeArrowheads="1"/>
          </p:cNvSpPr>
          <p:nvPr>
            <p:ph type="body" idx="4294967295"/>
          </p:nvPr>
        </p:nvSpPr>
        <p:spPr>
          <a:xfrm>
            <a:off x="179388" y="1125538"/>
            <a:ext cx="5113337" cy="5257800"/>
          </a:xfrm>
        </p:spPr>
        <p:txBody>
          <a:bodyPr/>
          <a:lstStyle/>
          <a:p>
            <a:r>
              <a:rPr lang="zh-CN" altLang="en-US" dirty="0" smtClean="0"/>
              <a:t>慢运动质子靠近时被电排斥力推开</a:t>
            </a:r>
          </a:p>
          <a:p>
            <a:r>
              <a:rPr lang="zh-CN" altLang="en-US" dirty="0" smtClean="0"/>
              <a:t>运动越快，能靠得越近</a:t>
            </a:r>
          </a:p>
          <a:p>
            <a:r>
              <a:rPr lang="zh-CN" altLang="en-US" dirty="0" smtClean="0"/>
              <a:t>在恒星核心，温度与密度足够高，质子速度足够高，强烈碰撞克服电排斥力而靠得足够近，强核力起作用，从而发生聚变，释放能量，产生新原子核，并喷出能量与其它粒子</a:t>
            </a:r>
          </a:p>
        </p:txBody>
      </p:sp>
      <p:pic>
        <p:nvPicPr>
          <p:cNvPr id="1955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836613"/>
            <a:ext cx="2652712"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59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0188" y="3065462"/>
            <a:ext cx="3138487" cy="1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p:txBody>
          <a:bodyPr/>
          <a:lstStyle/>
          <a:p>
            <a:pPr algn="ctr"/>
            <a:r>
              <a:rPr lang="zh-CN" altLang="en-US" sz="4400" b="0" dirty="0" smtClean="0"/>
              <a:t>太阳的能量只能在其核心产生</a:t>
            </a:r>
          </a:p>
        </p:txBody>
      </p:sp>
      <p:sp>
        <p:nvSpPr>
          <p:cNvPr id="197635" name="Rectangle 3"/>
          <p:cNvSpPr>
            <a:spLocks noGrp="1" noChangeArrowheads="1"/>
          </p:cNvSpPr>
          <p:nvPr>
            <p:ph type="body" idx="4294967295"/>
          </p:nvPr>
        </p:nvSpPr>
        <p:spPr>
          <a:xfrm>
            <a:off x="179388" y="1341438"/>
            <a:ext cx="8763000" cy="4824412"/>
          </a:xfrm>
        </p:spPr>
        <p:txBody>
          <a:bodyPr/>
          <a:lstStyle/>
          <a:p>
            <a:r>
              <a:rPr lang="zh-CN" altLang="en-US" dirty="0" smtClean="0"/>
              <a:t>核聚变十分敏感于气体的温度与密度</a:t>
            </a:r>
          </a:p>
          <a:p>
            <a:r>
              <a:rPr lang="zh-CN" altLang="en-US" dirty="0" smtClean="0"/>
              <a:t>太阳核心的密度为水的</a:t>
            </a:r>
            <a:r>
              <a:rPr lang="en-US" altLang="zh-CN" dirty="0" smtClean="0"/>
              <a:t>~150</a:t>
            </a:r>
            <a:r>
              <a:rPr lang="zh-CN" altLang="en-US" dirty="0" smtClean="0"/>
              <a:t>倍</a:t>
            </a:r>
          </a:p>
          <a:p>
            <a:r>
              <a:rPr lang="zh-CN" altLang="en-US" dirty="0" smtClean="0"/>
              <a:t>太阳核心的温度为</a:t>
            </a:r>
            <a:r>
              <a:rPr lang="en-US" altLang="zh-CN" dirty="0" smtClean="0"/>
              <a:t>~1.5</a:t>
            </a:r>
            <a:r>
              <a:rPr lang="zh-CN" altLang="en-US" dirty="0" smtClean="0"/>
              <a:t>千万</a:t>
            </a:r>
            <a:r>
              <a:rPr lang="en-US" altLang="zh-CN" dirty="0" smtClean="0"/>
              <a:t>K</a:t>
            </a:r>
          </a:p>
          <a:p>
            <a:endParaRPr lang="en-US" altLang="zh-CN" dirty="0"/>
          </a:p>
          <a:p>
            <a:r>
              <a:rPr lang="zh-CN" altLang="en-US" dirty="0"/>
              <a:t>约</a:t>
            </a:r>
            <a:r>
              <a:rPr lang="zh-CN" altLang="en-US" dirty="0" smtClean="0"/>
              <a:t>一半的能量在太阳的</a:t>
            </a:r>
            <a:r>
              <a:rPr lang="en-US" altLang="zh-CN" dirty="0" smtClean="0"/>
              <a:t>9%</a:t>
            </a:r>
            <a:r>
              <a:rPr lang="zh-CN" altLang="en-US" dirty="0" smtClean="0"/>
              <a:t>半径以内（不大于太阳体积的</a:t>
            </a:r>
            <a:r>
              <a:rPr lang="en-US" altLang="zh-CN" dirty="0" smtClean="0"/>
              <a:t>1/1000</a:t>
            </a:r>
            <a:r>
              <a:rPr lang="zh-CN" altLang="en-US" dirty="0" smtClean="0"/>
              <a:t>）产生</a:t>
            </a:r>
            <a:endParaRPr lang="en-US" altLang="zh-CN" dirty="0" smtClean="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3"/>
          <p:cNvSpPr>
            <a:spLocks noGrp="1" noChangeArrowheads="1"/>
          </p:cNvSpPr>
          <p:nvPr>
            <p:ph type="body" idx="4294967295"/>
          </p:nvPr>
        </p:nvSpPr>
        <p:spPr>
          <a:xfrm>
            <a:off x="395288" y="620713"/>
            <a:ext cx="5040808" cy="1655762"/>
          </a:xfrm>
        </p:spPr>
        <p:txBody>
          <a:bodyPr/>
          <a:lstStyle/>
          <a:p>
            <a:pPr marL="0" indent="0">
              <a:buNone/>
            </a:pPr>
            <a:r>
              <a:rPr lang="zh-CN" altLang="en-US" dirty="0" smtClean="0">
                <a:solidFill>
                  <a:srgbClr val="FFFF00"/>
                </a:solidFill>
              </a:rPr>
              <a:t>质子</a:t>
            </a:r>
            <a:r>
              <a:rPr lang="en-US" altLang="zh-CN" dirty="0" smtClean="0">
                <a:solidFill>
                  <a:srgbClr val="FFFF00"/>
                </a:solidFill>
              </a:rPr>
              <a:t>-</a:t>
            </a:r>
            <a:r>
              <a:rPr lang="zh-CN" altLang="en-US" dirty="0" smtClean="0">
                <a:solidFill>
                  <a:srgbClr val="FFFF00"/>
                </a:solidFill>
              </a:rPr>
              <a:t>质子链</a:t>
            </a:r>
            <a:r>
              <a:rPr lang="zh-CN" altLang="en-US" dirty="0" smtClean="0"/>
              <a:t>是太阳 </a:t>
            </a:r>
            <a:r>
              <a:rPr lang="en-US" altLang="zh-CN" dirty="0" smtClean="0"/>
              <a:t>(</a:t>
            </a:r>
            <a:r>
              <a:rPr lang="zh-CN" altLang="en-US" dirty="0" smtClean="0"/>
              <a:t>低质量主序恒星</a:t>
            </a:r>
            <a:r>
              <a:rPr lang="en-US" altLang="zh-CN" dirty="0" smtClean="0"/>
              <a:t>) </a:t>
            </a:r>
            <a:r>
              <a:rPr lang="zh-CN" altLang="en-US" dirty="0" smtClean="0"/>
              <a:t>氢燃烧的主要方式（</a:t>
            </a:r>
            <a:r>
              <a:rPr lang="zh-CN" altLang="en-US" dirty="0"/>
              <a:t>占</a:t>
            </a:r>
            <a:r>
              <a:rPr lang="en-US" altLang="zh-CN" dirty="0" smtClean="0"/>
              <a:t>85%</a:t>
            </a:r>
            <a:r>
              <a:rPr lang="zh-CN" altLang="en-US" dirty="0" smtClean="0"/>
              <a:t>） </a:t>
            </a:r>
          </a:p>
        </p:txBody>
      </p:sp>
      <p:pic>
        <p:nvPicPr>
          <p:cNvPr id="20173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565400"/>
            <a:ext cx="6550025" cy="405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173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368300"/>
            <a:ext cx="318448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idx="4294967295"/>
          </p:nvPr>
        </p:nvSpPr>
        <p:spPr/>
        <p:txBody>
          <a:bodyPr/>
          <a:lstStyle/>
          <a:p>
            <a:r>
              <a:rPr lang="zh-CN" altLang="en-US" sz="3600" b="0" dirty="0" smtClean="0"/>
              <a:t>太阳核心产生的能量必须转移到太阳表面</a:t>
            </a:r>
          </a:p>
        </p:txBody>
      </p:sp>
      <p:sp>
        <p:nvSpPr>
          <p:cNvPr id="203779" name="Rectangle 3"/>
          <p:cNvSpPr>
            <a:spLocks noGrp="1" noChangeArrowheads="1"/>
          </p:cNvSpPr>
          <p:nvPr>
            <p:ph type="body" idx="4294967295"/>
          </p:nvPr>
        </p:nvSpPr>
        <p:spPr>
          <a:xfrm>
            <a:off x="179388" y="1052513"/>
            <a:ext cx="8763000" cy="5113337"/>
          </a:xfrm>
        </p:spPr>
        <p:txBody>
          <a:bodyPr/>
          <a:lstStyle/>
          <a:p>
            <a:r>
              <a:rPr lang="zh-CN" altLang="en-US" dirty="0" smtClean="0"/>
              <a:t>氢燃烧产生的能量</a:t>
            </a:r>
          </a:p>
          <a:p>
            <a:pPr lvl="1"/>
            <a:r>
              <a:rPr lang="zh-CN" altLang="en-US" dirty="0" smtClean="0"/>
              <a:t>中微子直接逃逸到宇宙空间</a:t>
            </a:r>
          </a:p>
          <a:p>
            <a:pPr lvl="1"/>
            <a:r>
              <a:rPr lang="en-US" altLang="zh-CN" dirty="0" smtClean="0"/>
              <a:t>【</a:t>
            </a:r>
            <a:r>
              <a:rPr lang="zh-CN" altLang="en-US" dirty="0" smtClean="0"/>
              <a:t>加热太阳内部</a:t>
            </a:r>
            <a:r>
              <a:rPr lang="en-US" altLang="zh-CN" dirty="0" smtClean="0"/>
              <a:t>】</a:t>
            </a:r>
          </a:p>
          <a:p>
            <a:pPr lvl="1"/>
            <a:r>
              <a:rPr lang="zh-CN" altLang="en-US" dirty="0" smtClean="0"/>
              <a:t>转移出去为太阳的辐射</a:t>
            </a:r>
          </a:p>
          <a:p>
            <a:r>
              <a:rPr lang="zh-CN" altLang="en-US" dirty="0" smtClean="0"/>
              <a:t>能量转移方式：</a:t>
            </a:r>
          </a:p>
          <a:p>
            <a:pPr lvl="1"/>
            <a:r>
              <a:rPr lang="zh-CN" altLang="en-US" dirty="0" smtClean="0">
                <a:solidFill>
                  <a:srgbClr val="FFFF00"/>
                </a:solidFill>
              </a:rPr>
              <a:t>热传导</a:t>
            </a:r>
            <a:r>
              <a:rPr lang="zh-CN" altLang="en-US" dirty="0" smtClean="0"/>
              <a:t>：通过（固体）原子和分子热振动传输能量，不是恒星内部的能量传输方式</a:t>
            </a:r>
          </a:p>
          <a:p>
            <a:pPr lvl="1"/>
            <a:r>
              <a:rPr lang="zh-CN" altLang="en-US" dirty="0" smtClean="0">
                <a:solidFill>
                  <a:srgbClr val="FFFF00"/>
                </a:solidFill>
              </a:rPr>
              <a:t>辐射转移</a:t>
            </a:r>
            <a:r>
              <a:rPr lang="zh-CN" altLang="en-US" dirty="0" smtClean="0"/>
              <a:t>：光子自身传输能量</a:t>
            </a:r>
          </a:p>
          <a:p>
            <a:pPr lvl="1"/>
            <a:r>
              <a:rPr lang="zh-CN" altLang="en-US" dirty="0" smtClean="0">
                <a:solidFill>
                  <a:srgbClr val="FFFF00"/>
                </a:solidFill>
              </a:rPr>
              <a:t>对流</a:t>
            </a:r>
            <a:r>
              <a:rPr lang="zh-CN" altLang="en-US" dirty="0" smtClean="0"/>
              <a:t>：物质传输能量</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idx="4294967295"/>
          </p:nvPr>
        </p:nvSpPr>
        <p:spPr/>
        <p:txBody>
          <a:bodyPr/>
          <a:lstStyle/>
          <a:p>
            <a:pPr algn="ctr"/>
            <a:r>
              <a:rPr lang="zh-CN" altLang="en-US" sz="4400" b="0" dirty="0" smtClean="0"/>
              <a:t>辐射转移</a:t>
            </a:r>
          </a:p>
        </p:txBody>
      </p:sp>
      <p:sp>
        <p:nvSpPr>
          <p:cNvPr id="205827" name="Rectangle 3"/>
          <p:cNvSpPr>
            <a:spLocks noGrp="1" noChangeArrowheads="1"/>
          </p:cNvSpPr>
          <p:nvPr>
            <p:ph type="body" idx="4294967295"/>
          </p:nvPr>
        </p:nvSpPr>
        <p:spPr>
          <a:xfrm>
            <a:off x="179388" y="908050"/>
            <a:ext cx="8763000" cy="1873250"/>
          </a:xfrm>
        </p:spPr>
        <p:txBody>
          <a:bodyPr/>
          <a:lstStyle/>
          <a:p>
            <a:r>
              <a:rPr lang="zh-CN" altLang="en-US" dirty="0" smtClean="0"/>
              <a:t>辐射光子把能量从温度高的区域转移到温度低的区域。温度梯度越大，能量转移效率越高</a:t>
            </a:r>
          </a:p>
          <a:p>
            <a:r>
              <a:rPr lang="zh-CN" altLang="en-US" dirty="0" smtClean="0"/>
              <a:t>物质的</a:t>
            </a:r>
            <a:r>
              <a:rPr lang="zh-CN" altLang="en-US" dirty="0" smtClean="0">
                <a:solidFill>
                  <a:srgbClr val="FFFF00"/>
                </a:solidFill>
              </a:rPr>
              <a:t>不透明度</a:t>
            </a:r>
            <a:r>
              <a:rPr lang="zh-CN" altLang="en-US" dirty="0" smtClean="0"/>
              <a:t>阻碍光子向外流动</a:t>
            </a:r>
          </a:p>
        </p:txBody>
      </p:sp>
      <p:pic>
        <p:nvPicPr>
          <p:cNvPr id="205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924175"/>
            <a:ext cx="8648700" cy="358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idx="4294967295"/>
          </p:nvPr>
        </p:nvSpPr>
        <p:spPr/>
        <p:txBody>
          <a:bodyPr/>
          <a:lstStyle/>
          <a:p>
            <a:pPr algn="ctr"/>
            <a:r>
              <a:rPr lang="zh-CN" altLang="en-US" sz="4000" b="0" dirty="0" smtClean="0"/>
              <a:t>辐射区  </a:t>
            </a:r>
            <a:r>
              <a:rPr lang="en-US" altLang="zh-CN" sz="4000" b="0" dirty="0" smtClean="0"/>
              <a:t>[</a:t>
            </a:r>
            <a:r>
              <a:rPr lang="zh-CN" altLang="en-US" sz="4000" b="0" dirty="0" smtClean="0"/>
              <a:t>温度</a:t>
            </a:r>
            <a:r>
              <a:rPr lang="en-US" altLang="zh-CN" sz="4000" b="0" dirty="0" smtClean="0"/>
              <a:t>1.5</a:t>
            </a:r>
            <a:r>
              <a:rPr lang="zh-CN" altLang="en-US" sz="4000" b="0" dirty="0" smtClean="0"/>
              <a:t>千万</a:t>
            </a:r>
            <a:r>
              <a:rPr lang="en-US" altLang="zh-CN" sz="4000" b="0" dirty="0" smtClean="0"/>
              <a:t>K-10</a:t>
            </a:r>
            <a:r>
              <a:rPr lang="zh-CN" altLang="en-US" sz="4000" b="0" dirty="0" smtClean="0"/>
              <a:t>万</a:t>
            </a:r>
            <a:r>
              <a:rPr lang="en-US" altLang="zh-CN" sz="4000" b="0" dirty="0" smtClean="0"/>
              <a:t>K]</a:t>
            </a:r>
          </a:p>
        </p:txBody>
      </p:sp>
      <p:sp>
        <p:nvSpPr>
          <p:cNvPr id="207875" name="Rectangle 3"/>
          <p:cNvSpPr>
            <a:spLocks noGrp="1" noChangeArrowheads="1"/>
          </p:cNvSpPr>
          <p:nvPr>
            <p:ph type="body" idx="4294967295"/>
          </p:nvPr>
        </p:nvSpPr>
        <p:spPr/>
        <p:txBody>
          <a:bodyPr/>
          <a:lstStyle/>
          <a:p>
            <a:r>
              <a:rPr lang="zh-CN" altLang="en-US" dirty="0" smtClean="0">
                <a:solidFill>
                  <a:srgbClr val="FFFF00"/>
                </a:solidFill>
              </a:rPr>
              <a:t>辐射区</a:t>
            </a:r>
            <a:r>
              <a:rPr lang="zh-CN" altLang="en-US" dirty="0" smtClean="0"/>
              <a:t> </a:t>
            </a:r>
            <a:r>
              <a:rPr lang="en-US" altLang="zh-CN" dirty="0" smtClean="0"/>
              <a:t>[</a:t>
            </a:r>
            <a:r>
              <a:rPr lang="zh-CN" altLang="en-US" dirty="0" smtClean="0"/>
              <a:t>辐射转移负责能量传输的区域</a:t>
            </a:r>
            <a:r>
              <a:rPr lang="en-US" altLang="zh-CN" dirty="0" smtClean="0"/>
              <a:t>] </a:t>
            </a:r>
            <a:r>
              <a:rPr lang="zh-CN" altLang="en-US" dirty="0" smtClean="0"/>
              <a:t>延展到太阳的</a:t>
            </a:r>
            <a:r>
              <a:rPr lang="en-US" altLang="zh-CN" dirty="0" smtClean="0"/>
              <a:t>71%</a:t>
            </a:r>
            <a:r>
              <a:rPr lang="zh-CN" altLang="en-US" dirty="0" smtClean="0"/>
              <a:t>半径，原子完全电离，不透明度来自光子与电子的相互作用</a:t>
            </a:r>
            <a:endParaRPr lang="en-US" altLang="zh-CN" dirty="0" smtClean="0"/>
          </a:p>
          <a:p>
            <a:r>
              <a:rPr lang="zh-CN" altLang="en-US" dirty="0" smtClean="0"/>
              <a:t>在被吸收、发射或偏折前，光子传播距离很短</a:t>
            </a:r>
          </a:p>
        </p:txBody>
      </p:sp>
      <p:pic>
        <p:nvPicPr>
          <p:cNvPr id="207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121378"/>
            <a:ext cx="3440994" cy="359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8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3155793"/>
            <a:ext cx="2262675" cy="3383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2" descr="http://f.hiphotos.baidu.com/baike/c0%3Dbaike72%2C5%2C5%2C72%2C24/sign=603af131f2deb48fef64a98c9176514c/42a98226cffc1e171742e7614b90f603728da977381231d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974894"/>
            <a:ext cx="3836987"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8" descr="http://pic3.nipic.com/20090617/2082016_090331013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132856"/>
            <a:ext cx="230028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六角星 1"/>
          <p:cNvSpPr/>
          <p:nvPr/>
        </p:nvSpPr>
        <p:spPr bwMode="auto">
          <a:xfrm>
            <a:off x="1442084" y="258415"/>
            <a:ext cx="554360" cy="551581"/>
          </a:xfrm>
          <a:prstGeom prst="star6">
            <a:avLst>
              <a:gd name="adj" fmla="val 17499"/>
              <a:gd name="hf" fmla="val 115470"/>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
        <p:nvSpPr>
          <p:cNvPr id="3" name="十字星 2"/>
          <p:cNvSpPr/>
          <p:nvPr/>
        </p:nvSpPr>
        <p:spPr bwMode="auto">
          <a:xfrm>
            <a:off x="899592" y="304817"/>
            <a:ext cx="554360" cy="458779"/>
          </a:xfrm>
          <a:prstGeom prst="star4">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
        <p:nvSpPr>
          <p:cNvPr id="4" name="等腰三角形 3"/>
          <p:cNvSpPr/>
          <p:nvPr/>
        </p:nvSpPr>
        <p:spPr bwMode="auto">
          <a:xfrm>
            <a:off x="4790945" y="1301368"/>
            <a:ext cx="3826513" cy="4539526"/>
          </a:xfrm>
          <a:prstGeom prst="triangle">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cxnSp>
        <p:nvCxnSpPr>
          <p:cNvPr id="6" name="直接连接符 5"/>
          <p:cNvCxnSpPr>
            <a:stCxn id="4" idx="0"/>
            <a:endCxn id="4" idx="3"/>
          </p:cNvCxnSpPr>
          <p:nvPr/>
        </p:nvCxnSpPr>
        <p:spPr bwMode="auto">
          <a:xfrm>
            <a:off x="6704202" y="1301368"/>
            <a:ext cx="0" cy="4539526"/>
          </a:xfrm>
          <a:prstGeom prst="line">
            <a:avLst/>
          </a:prstGeom>
          <a:solidFill>
            <a:schemeClr val="accent1"/>
          </a:solidFill>
          <a:ln w="57150" cap="flat" cmpd="sng" algn="ctr">
            <a:solidFill>
              <a:srgbClr val="FF0000"/>
            </a:solidFill>
            <a:prstDash val="solid"/>
            <a:round/>
            <a:headEnd type="none" w="sm" len="sm"/>
            <a:tailEnd type="none" w="sm" len="sm"/>
          </a:ln>
          <a:effectLst/>
        </p:spPr>
      </p:cxnSp>
      <p:sp>
        <p:nvSpPr>
          <p:cNvPr id="10" name="六角星 9"/>
          <p:cNvSpPr/>
          <p:nvPr/>
        </p:nvSpPr>
        <p:spPr bwMode="auto">
          <a:xfrm>
            <a:off x="6530407" y="230999"/>
            <a:ext cx="347591" cy="263547"/>
          </a:xfrm>
          <a:prstGeom prst="star6">
            <a:avLst>
              <a:gd name="adj" fmla="val 17499"/>
              <a:gd name="hf" fmla="val 115470"/>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
        <p:nvSpPr>
          <p:cNvPr id="11" name="十字星 10"/>
          <p:cNvSpPr/>
          <p:nvPr/>
        </p:nvSpPr>
        <p:spPr bwMode="auto">
          <a:xfrm>
            <a:off x="6034227" y="73113"/>
            <a:ext cx="554360" cy="458779"/>
          </a:xfrm>
          <a:prstGeom prst="star4">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
        <p:nvSpPr>
          <p:cNvPr id="12" name="十字星 11"/>
          <p:cNvSpPr/>
          <p:nvPr/>
        </p:nvSpPr>
        <p:spPr bwMode="auto">
          <a:xfrm>
            <a:off x="6804248" y="46552"/>
            <a:ext cx="554360" cy="458779"/>
          </a:xfrm>
          <a:prstGeom prst="star4">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idx="4294967295"/>
          </p:nvPr>
        </p:nvSpPr>
        <p:spPr/>
        <p:txBody>
          <a:bodyPr/>
          <a:lstStyle/>
          <a:p>
            <a:pPr algn="l"/>
            <a:r>
              <a:rPr lang="zh-CN" altLang="en-US" sz="4400" b="0" dirty="0" smtClean="0"/>
              <a:t>对流区</a:t>
            </a:r>
          </a:p>
        </p:txBody>
      </p:sp>
      <p:sp>
        <p:nvSpPr>
          <p:cNvPr id="209923" name="Rectangle 3"/>
          <p:cNvSpPr>
            <a:spLocks noGrp="1" noChangeArrowheads="1"/>
          </p:cNvSpPr>
          <p:nvPr>
            <p:ph type="body" idx="4294967295"/>
          </p:nvPr>
        </p:nvSpPr>
        <p:spPr>
          <a:xfrm>
            <a:off x="251520" y="1196752"/>
            <a:ext cx="4032448" cy="5184576"/>
          </a:xfrm>
        </p:spPr>
        <p:txBody>
          <a:bodyPr/>
          <a:lstStyle/>
          <a:p>
            <a:pPr marL="0" indent="0">
              <a:buNone/>
            </a:pPr>
            <a:r>
              <a:rPr lang="zh-CN" altLang="en-US" dirty="0" smtClean="0"/>
              <a:t>在太阳辐射区之外，温度</a:t>
            </a:r>
            <a:r>
              <a:rPr lang="en-US" altLang="zh-CN" dirty="0" smtClean="0"/>
              <a:t>&lt;10</a:t>
            </a:r>
            <a:r>
              <a:rPr lang="zh-CN" altLang="en-US" dirty="0" smtClean="0"/>
              <a:t>万</a:t>
            </a:r>
            <a:r>
              <a:rPr lang="en-US" altLang="zh-CN" dirty="0" smtClean="0"/>
              <a:t>K</a:t>
            </a:r>
            <a:r>
              <a:rPr lang="zh-CN" altLang="en-US" dirty="0" smtClean="0"/>
              <a:t>，原子中性，</a:t>
            </a:r>
            <a:r>
              <a:rPr lang="zh-CN" altLang="en-US" dirty="0" smtClean="0">
                <a:solidFill>
                  <a:srgbClr val="FFFF00"/>
                </a:solidFill>
              </a:rPr>
              <a:t>不透明度</a:t>
            </a:r>
            <a:r>
              <a:rPr lang="zh-CN" altLang="en-US" dirty="0" smtClean="0"/>
              <a:t>很大。</a:t>
            </a:r>
            <a:endParaRPr lang="en-US" altLang="zh-CN" dirty="0"/>
          </a:p>
          <a:p>
            <a:pPr marL="0" indent="0">
              <a:buNone/>
            </a:pPr>
            <a:r>
              <a:rPr lang="zh-CN" altLang="en-US" dirty="0" smtClean="0"/>
              <a:t>辐射转移不再有效，能量堆积，</a:t>
            </a:r>
            <a:r>
              <a:rPr lang="zh-CN" altLang="en-US" dirty="0" smtClean="0">
                <a:solidFill>
                  <a:srgbClr val="FFFF00"/>
                </a:solidFill>
              </a:rPr>
              <a:t>温度梯度</a:t>
            </a:r>
            <a:r>
              <a:rPr lang="zh-CN" altLang="en-US" dirty="0" smtClean="0"/>
              <a:t>加大</a:t>
            </a:r>
            <a:r>
              <a:rPr lang="zh-CN" altLang="en-US" dirty="0"/>
              <a:t>，</a:t>
            </a:r>
            <a:r>
              <a:rPr lang="zh-CN" altLang="en-US" dirty="0" smtClean="0">
                <a:solidFill>
                  <a:srgbClr val="FFFF00"/>
                </a:solidFill>
              </a:rPr>
              <a:t>对流</a:t>
            </a:r>
            <a:r>
              <a:rPr lang="zh-CN" altLang="en-US" dirty="0" smtClean="0"/>
              <a:t>成为传输能量的方式。</a:t>
            </a:r>
            <a:endParaRPr lang="en-US" altLang="zh-CN" dirty="0" smtClean="0"/>
          </a:p>
          <a:p>
            <a:pPr marL="0" indent="0">
              <a:buNone/>
            </a:pPr>
            <a:r>
              <a:rPr lang="zh-CN" altLang="en-US" dirty="0" smtClean="0">
                <a:solidFill>
                  <a:srgbClr val="FFFF00"/>
                </a:solidFill>
              </a:rPr>
              <a:t>对流区</a:t>
            </a:r>
            <a:r>
              <a:rPr lang="zh-CN" altLang="en-US" dirty="0" smtClean="0"/>
              <a:t>从辐射区的外边界到可见</a:t>
            </a:r>
            <a:r>
              <a:rPr lang="zh-CN" altLang="en-US" dirty="0" smtClean="0">
                <a:solidFill>
                  <a:srgbClr val="FFFF00"/>
                </a:solidFill>
              </a:rPr>
              <a:t>光球层</a:t>
            </a:r>
            <a:r>
              <a:rPr lang="zh-CN" altLang="en-US" dirty="0" smtClean="0"/>
              <a:t>的内边界</a:t>
            </a:r>
            <a:endParaRPr lang="en-US" altLang="zh-CN" dirty="0" smtClean="0"/>
          </a:p>
        </p:txBody>
      </p:sp>
      <p:pic>
        <p:nvPicPr>
          <p:cNvPr id="209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656" y="1196752"/>
            <a:ext cx="4952024" cy="5180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标题 1"/>
          <p:cNvSpPr>
            <a:spLocks noGrp="1"/>
          </p:cNvSpPr>
          <p:nvPr>
            <p:ph type="title"/>
          </p:nvPr>
        </p:nvSpPr>
        <p:spPr/>
        <p:txBody>
          <a:bodyPr/>
          <a:lstStyle/>
          <a:p>
            <a:pPr algn="ctr"/>
            <a:r>
              <a:rPr lang="zh-CN" altLang="en-US" sz="4400" b="0" dirty="0" smtClean="0"/>
              <a:t>阳光的年龄仅有</a:t>
            </a:r>
            <a:r>
              <a:rPr lang="en-US" altLang="zh-CN" sz="4400" b="0" dirty="0" smtClean="0"/>
              <a:t>~8.3</a:t>
            </a:r>
            <a:r>
              <a:rPr lang="zh-CN" altLang="en-US" sz="4400" b="0" dirty="0" smtClean="0"/>
              <a:t>分钟？</a:t>
            </a:r>
          </a:p>
        </p:txBody>
      </p:sp>
      <p:sp>
        <p:nvSpPr>
          <p:cNvPr id="210947" name="内容占位符 2"/>
          <p:cNvSpPr>
            <a:spLocks noGrp="1"/>
          </p:cNvSpPr>
          <p:nvPr>
            <p:ph idx="1"/>
          </p:nvPr>
        </p:nvSpPr>
        <p:spPr>
          <a:xfrm>
            <a:off x="467544" y="1338693"/>
            <a:ext cx="3024336" cy="4896544"/>
          </a:xfrm>
        </p:spPr>
        <p:txBody>
          <a:bodyPr/>
          <a:lstStyle/>
          <a:p>
            <a:pPr marL="0" indent="0">
              <a:buNone/>
            </a:pPr>
            <a:r>
              <a:rPr lang="zh-CN" altLang="en-US" dirty="0" smtClean="0"/>
              <a:t>对流区以外的区域（</a:t>
            </a:r>
            <a:r>
              <a:rPr lang="zh-CN" altLang="en-US" dirty="0" smtClean="0">
                <a:solidFill>
                  <a:srgbClr val="FFFF00"/>
                </a:solidFill>
              </a:rPr>
              <a:t>太阳大气</a:t>
            </a:r>
            <a:r>
              <a:rPr lang="zh-CN" altLang="en-US" dirty="0" smtClean="0"/>
              <a:t>），由于气体稀薄，光子基本自由地逃逸到到宇宙空间，辐射转移再次成为能量传输的方式</a:t>
            </a:r>
          </a:p>
          <a:p>
            <a:pPr marL="0" indent="0">
              <a:buNone/>
            </a:pPr>
            <a:endParaRPr lang="zh-CN" altLang="en-US" dirty="0" smtClean="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196751"/>
            <a:ext cx="4952024" cy="5180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标题 1"/>
          <p:cNvSpPr>
            <a:spLocks noGrp="1"/>
          </p:cNvSpPr>
          <p:nvPr>
            <p:ph type="title"/>
          </p:nvPr>
        </p:nvSpPr>
        <p:spPr/>
        <p:txBody>
          <a:bodyPr/>
          <a:lstStyle/>
          <a:p>
            <a:r>
              <a:rPr lang="zh-CN" altLang="en-US" sz="4000" b="0" smtClean="0"/>
              <a:t>阳光有多老？</a:t>
            </a:r>
          </a:p>
        </p:txBody>
      </p:sp>
      <p:sp>
        <p:nvSpPr>
          <p:cNvPr id="211971" name="内容占位符 2"/>
          <p:cNvSpPr>
            <a:spLocks noGrp="1"/>
          </p:cNvSpPr>
          <p:nvPr>
            <p:ph idx="1"/>
          </p:nvPr>
        </p:nvSpPr>
        <p:spPr>
          <a:xfrm>
            <a:off x="179388" y="908050"/>
            <a:ext cx="8763000" cy="2016125"/>
          </a:xfrm>
        </p:spPr>
        <p:txBody>
          <a:bodyPr/>
          <a:lstStyle/>
          <a:p>
            <a:r>
              <a:rPr lang="zh-CN" altLang="en-US" smtClean="0"/>
              <a:t>一个在核心处产生的伽马射线光子，需数万（</a:t>
            </a:r>
            <a:r>
              <a:rPr lang="en-US" altLang="zh-CN" smtClean="0"/>
              <a:t>10,000-170,000</a:t>
            </a:r>
            <a:r>
              <a:rPr lang="zh-CN" altLang="en-US" smtClean="0"/>
              <a:t>）年才能以数千个低能量（主要是可见光）光子的形式到达太阳表面（光球层）</a:t>
            </a:r>
          </a:p>
        </p:txBody>
      </p:sp>
      <p:pic>
        <p:nvPicPr>
          <p:cNvPr id="211972" name="图片 3" descr="tttart_007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3141663"/>
            <a:ext cx="4398962"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idx="4294967295"/>
          </p:nvPr>
        </p:nvSpPr>
        <p:spPr/>
        <p:txBody>
          <a:bodyPr/>
          <a:lstStyle/>
          <a:p>
            <a:pPr algn="ctr"/>
            <a:r>
              <a:rPr lang="en-US" altLang="zh-CN" sz="4400" b="0" dirty="0" smtClean="0">
                <a:latin typeface="Arial" panose="020B0604020202020204" pitchFamily="34" charset="0"/>
              </a:rPr>
              <a:t>8</a:t>
            </a:r>
            <a:r>
              <a:rPr lang="zh-CN" altLang="en-US" sz="4400" b="0" dirty="0" smtClean="0">
                <a:latin typeface="Arial" panose="020B0604020202020204" pitchFamily="34" charset="0"/>
              </a:rPr>
              <a:t>、太阳的内部</a:t>
            </a:r>
          </a:p>
        </p:txBody>
      </p:sp>
      <p:sp>
        <p:nvSpPr>
          <p:cNvPr id="214019" name="Rectangle 3"/>
          <p:cNvSpPr>
            <a:spLocks noGrp="1" noChangeArrowheads="1"/>
          </p:cNvSpPr>
          <p:nvPr>
            <p:ph type="body" idx="4294967295"/>
          </p:nvPr>
        </p:nvSpPr>
        <p:spPr>
          <a:xfrm>
            <a:off x="179388" y="1052513"/>
            <a:ext cx="8763000" cy="5472112"/>
          </a:xfrm>
        </p:spPr>
        <p:txBody>
          <a:bodyPr/>
          <a:lstStyle/>
          <a:p>
            <a:pPr>
              <a:lnSpc>
                <a:spcPct val="90000"/>
              </a:lnSpc>
            </a:pPr>
            <a:r>
              <a:rPr lang="zh-CN" altLang="en-US" dirty="0" smtClean="0">
                <a:solidFill>
                  <a:srgbClr val="FFFF00"/>
                </a:solidFill>
              </a:rPr>
              <a:t>太阳的标准模型</a:t>
            </a:r>
            <a:r>
              <a:rPr lang="zh-CN" altLang="en-US" dirty="0" smtClean="0"/>
              <a:t>符合太阳的观测特征</a:t>
            </a:r>
          </a:p>
          <a:p>
            <a:pPr lvl="1">
              <a:lnSpc>
                <a:spcPct val="90000"/>
              </a:lnSpc>
            </a:pPr>
            <a:r>
              <a:rPr lang="zh-CN" altLang="en-US" dirty="0" smtClean="0"/>
              <a:t>大小</a:t>
            </a:r>
          </a:p>
          <a:p>
            <a:pPr lvl="1">
              <a:lnSpc>
                <a:spcPct val="90000"/>
              </a:lnSpc>
            </a:pPr>
            <a:r>
              <a:rPr lang="zh-CN" altLang="en-US" dirty="0" smtClean="0"/>
              <a:t>温度</a:t>
            </a:r>
          </a:p>
          <a:p>
            <a:pPr lvl="1">
              <a:lnSpc>
                <a:spcPct val="90000"/>
              </a:lnSpc>
            </a:pPr>
            <a:r>
              <a:rPr lang="zh-CN" altLang="en-US" dirty="0" smtClean="0"/>
              <a:t>光度</a:t>
            </a:r>
          </a:p>
          <a:p>
            <a:pPr lvl="1">
              <a:lnSpc>
                <a:spcPct val="90000"/>
              </a:lnSpc>
            </a:pPr>
            <a:r>
              <a:rPr lang="zh-CN" altLang="en-US" dirty="0" smtClean="0"/>
              <a:t>核心所发生的核反应的具体方式与反应率</a:t>
            </a:r>
          </a:p>
          <a:p>
            <a:pPr lvl="1">
              <a:lnSpc>
                <a:spcPct val="90000"/>
              </a:lnSpc>
            </a:pPr>
            <a:r>
              <a:rPr lang="zh-CN" altLang="en-US" dirty="0" smtClean="0"/>
              <a:t>质子</a:t>
            </a:r>
            <a:r>
              <a:rPr lang="en-US" altLang="zh-CN" dirty="0" smtClean="0"/>
              <a:t>-</a:t>
            </a:r>
            <a:r>
              <a:rPr lang="zh-CN" altLang="en-US" dirty="0" smtClean="0"/>
              <a:t>质子链产生大量的中微子</a:t>
            </a:r>
          </a:p>
          <a:p>
            <a:pPr>
              <a:lnSpc>
                <a:spcPct val="90000"/>
              </a:lnSpc>
            </a:pPr>
            <a:r>
              <a:rPr lang="zh-CN" altLang="en-US" dirty="0" smtClean="0">
                <a:solidFill>
                  <a:srgbClr val="FFFF00"/>
                </a:solidFill>
              </a:rPr>
              <a:t>中微子</a:t>
            </a:r>
            <a:r>
              <a:rPr lang="zh-CN" altLang="en-US" dirty="0" smtClean="0"/>
              <a:t>的特性表明它们提供一个直接窥探太阳核心所发生的核聚变的信息窗口</a:t>
            </a:r>
          </a:p>
          <a:p>
            <a:pPr lvl="1">
              <a:lnSpc>
                <a:spcPct val="90000"/>
              </a:lnSpc>
            </a:pPr>
            <a:r>
              <a:rPr lang="zh-CN" altLang="en-US" dirty="0" smtClean="0"/>
              <a:t>中微子自由地从太阳核心逃出</a:t>
            </a:r>
          </a:p>
          <a:p>
            <a:pPr lvl="1">
              <a:lnSpc>
                <a:spcPct val="90000"/>
              </a:lnSpc>
            </a:pPr>
            <a:r>
              <a:rPr lang="zh-CN" altLang="en-US" dirty="0" smtClean="0"/>
              <a:t>探测中微子是困难的</a:t>
            </a:r>
          </a:p>
          <a:p>
            <a:pPr lvl="1">
              <a:lnSpc>
                <a:spcPct val="90000"/>
              </a:lnSpc>
            </a:pPr>
            <a:r>
              <a:rPr lang="zh-CN" altLang="en-US" dirty="0" smtClean="0"/>
              <a:t>中微子数量巨大，探测并非不可能</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idx="4294967295"/>
          </p:nvPr>
        </p:nvSpPr>
        <p:spPr/>
        <p:txBody>
          <a:bodyPr/>
          <a:lstStyle/>
          <a:p>
            <a:pPr algn="ctr"/>
            <a:r>
              <a:rPr lang="zh-CN" altLang="en-US" sz="4400" b="0" dirty="0" smtClean="0"/>
              <a:t>太阳中微子问题</a:t>
            </a:r>
          </a:p>
        </p:txBody>
      </p:sp>
      <p:sp>
        <p:nvSpPr>
          <p:cNvPr id="215043" name="Rectangle 3"/>
          <p:cNvSpPr>
            <a:spLocks noGrp="1" noChangeArrowheads="1"/>
          </p:cNvSpPr>
          <p:nvPr>
            <p:ph type="body" idx="4294967295"/>
          </p:nvPr>
        </p:nvSpPr>
        <p:spPr>
          <a:xfrm>
            <a:off x="179388" y="1412875"/>
            <a:ext cx="8763000" cy="4103688"/>
          </a:xfrm>
        </p:spPr>
        <p:txBody>
          <a:bodyPr/>
          <a:lstStyle/>
          <a:p>
            <a:pPr>
              <a:defRPr/>
            </a:pPr>
            <a:r>
              <a:rPr lang="zh-CN" altLang="en-US" dirty="0" smtClean="0"/>
              <a:t>观测到的太阳中微子流量只是太阳模型预言的大约1/3</a:t>
            </a:r>
          </a:p>
          <a:p>
            <a:pPr>
              <a:defRPr/>
            </a:pPr>
            <a:endParaRPr lang="en-US" altLang="zh-CN" dirty="0" smtClean="0"/>
          </a:p>
          <a:p>
            <a:pPr marL="514350" indent="-514350">
              <a:buFont typeface="+mj-lt"/>
              <a:buAutoNum type="arabicPeriod"/>
              <a:defRPr/>
            </a:pPr>
            <a:r>
              <a:rPr lang="zh-CN" altLang="en-US" dirty="0" smtClean="0"/>
              <a:t>太阳模型、核聚变不正确？</a:t>
            </a:r>
          </a:p>
          <a:p>
            <a:pPr lvl="1">
              <a:defRPr/>
            </a:pPr>
            <a:r>
              <a:rPr lang="zh-CN" altLang="en-US" dirty="0" smtClean="0"/>
              <a:t>已预言太阳的其它所有特征，是成功的模型</a:t>
            </a:r>
          </a:p>
          <a:p>
            <a:pPr marL="514350" indent="-514350">
              <a:buFont typeface="+mj-lt"/>
              <a:buAutoNum type="arabicPeriod"/>
              <a:defRPr/>
            </a:pPr>
            <a:r>
              <a:rPr lang="zh-CN" altLang="en-US" dirty="0" smtClean="0"/>
              <a:t>对中微子的理解有问题？</a:t>
            </a:r>
          </a:p>
          <a:p>
            <a:pPr lvl="1">
              <a:defRPr/>
            </a:pPr>
            <a:r>
              <a:rPr lang="zh-CN" altLang="en-US" dirty="0" smtClean="0"/>
              <a:t>中微子非零质量预言</a:t>
            </a:r>
            <a:r>
              <a:rPr lang="zh-CN" altLang="en-US" dirty="0" smtClean="0">
                <a:solidFill>
                  <a:srgbClr val="FFFF00"/>
                </a:solidFill>
              </a:rPr>
              <a:t>中微子振荡</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idx="4294967295"/>
          </p:nvPr>
        </p:nvSpPr>
        <p:spPr/>
        <p:txBody>
          <a:bodyPr/>
          <a:lstStyle/>
          <a:p>
            <a:r>
              <a:rPr lang="zh-CN" altLang="en-US" sz="3600" b="0" dirty="0" smtClean="0"/>
              <a:t>早期的中微子探测器未能识别</a:t>
            </a:r>
            <a:r>
              <a:rPr lang="en-US" altLang="zh-CN" sz="3600" b="0" dirty="0" smtClean="0"/>
              <a:t>μ</a:t>
            </a:r>
            <a:r>
              <a:rPr lang="zh-CN" altLang="en-US" sz="3600" b="0" dirty="0" smtClean="0"/>
              <a:t>子中微子</a:t>
            </a:r>
          </a:p>
        </p:txBody>
      </p:sp>
      <p:pic>
        <p:nvPicPr>
          <p:cNvPr id="2181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924175"/>
            <a:ext cx="3454400" cy="34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1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4508500"/>
            <a:ext cx="52260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11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981075"/>
            <a:ext cx="8748712" cy="176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8118" name="Rectangle 8"/>
          <p:cNvSpPr>
            <a:spLocks noGrp="1" noChangeArrowheads="1"/>
          </p:cNvSpPr>
          <p:nvPr>
            <p:ph type="body" idx="4294967295"/>
          </p:nvPr>
        </p:nvSpPr>
        <p:spPr>
          <a:xfrm>
            <a:off x="3924300" y="4941888"/>
            <a:ext cx="5111750" cy="1728787"/>
          </a:xfrm>
          <a:noFill/>
        </p:spPr>
        <p:txBody>
          <a:bodyPr/>
          <a:lstStyle/>
          <a:p>
            <a:pPr marL="0" indent="0">
              <a:buNone/>
            </a:pPr>
            <a:r>
              <a:rPr lang="zh-CN" altLang="en-US" dirty="0" smtClean="0"/>
              <a:t>如果中微子有质量，它们就在电子、</a:t>
            </a:r>
            <a:r>
              <a:rPr lang="en-US" altLang="zh-CN" dirty="0" smtClean="0"/>
              <a:t>μ</a:t>
            </a:r>
            <a:r>
              <a:rPr lang="zh-CN" altLang="en-US" dirty="0" smtClean="0"/>
              <a:t>子和</a:t>
            </a:r>
            <a:r>
              <a:rPr lang="en-US" altLang="zh-CN" dirty="0" smtClean="0"/>
              <a:t>τ</a:t>
            </a:r>
            <a:r>
              <a:rPr lang="zh-CN" altLang="en-US" dirty="0" smtClean="0"/>
              <a:t>子中微子之间振荡</a:t>
            </a:r>
          </a:p>
        </p:txBody>
      </p:sp>
      <p:sp>
        <p:nvSpPr>
          <p:cNvPr id="2" name="圆角矩形 1"/>
          <p:cNvSpPr/>
          <p:nvPr/>
        </p:nvSpPr>
        <p:spPr bwMode="auto">
          <a:xfrm>
            <a:off x="1691680" y="1340768"/>
            <a:ext cx="3960440" cy="792088"/>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0000"/>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3" descr="sk_build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672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1" name="Picture 4" descr="neusun1_superk"/>
          <p:cNvPicPr>
            <a:picLocks noGrp="1" noChangeAspect="1" noChangeArrowheads="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5219700" y="908050"/>
            <a:ext cx="3733800" cy="3660775"/>
          </a:xfrm>
          <a:noFill/>
        </p:spPr>
      </p:pic>
      <p:sp>
        <p:nvSpPr>
          <p:cNvPr id="222212" name="Text Box 5"/>
          <p:cNvSpPr txBox="1">
            <a:spLocks noChangeArrowheads="1"/>
          </p:cNvSpPr>
          <p:nvPr/>
        </p:nvSpPr>
        <p:spPr bwMode="auto">
          <a:xfrm>
            <a:off x="5724525" y="3357563"/>
            <a:ext cx="3124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a:solidFill>
                  <a:srgbClr val="00FF00"/>
                </a:solidFill>
                <a:latin typeface="Times New Roman" panose="02020603050405020304" pitchFamily="18" charset="0"/>
              </a:rPr>
              <a:t>太阳中微子图像</a:t>
            </a:r>
          </a:p>
        </p:txBody>
      </p:sp>
      <p:pic>
        <p:nvPicPr>
          <p:cNvPr id="222213" name="Picture 6" descr="skdet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5886" y="3207919"/>
            <a:ext cx="257016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4" name="Text Box 7"/>
          <p:cNvSpPr txBox="1">
            <a:spLocks noChangeArrowheads="1"/>
          </p:cNvSpPr>
          <p:nvPr/>
        </p:nvSpPr>
        <p:spPr bwMode="auto">
          <a:xfrm>
            <a:off x="49406" y="3157321"/>
            <a:ext cx="320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dirty="0">
                <a:solidFill>
                  <a:srgbClr val="FFFF00"/>
                </a:solidFill>
                <a:latin typeface="黑体" panose="02010609060101010101" pitchFamily="49" charset="-122"/>
              </a:rPr>
              <a:t>日本的超级神冈</a:t>
            </a:r>
            <a:endParaRPr lang="en-US" altLang="zh-CN" b="0" dirty="0">
              <a:solidFill>
                <a:srgbClr val="FFFF00"/>
              </a:solidFill>
              <a:latin typeface="Times New Roman" panose="02020603050405020304" pitchFamily="18" charset="0"/>
              <a:ea typeface="宋体" panose="02010600030101010101" pitchFamily="2" charset="-122"/>
            </a:endParaRPr>
          </a:p>
        </p:txBody>
      </p:sp>
      <p:sp>
        <p:nvSpPr>
          <p:cNvPr id="222215" name="Rectangle 2"/>
          <p:cNvSpPr>
            <a:spLocks noGrp="1" noChangeArrowheads="1"/>
          </p:cNvSpPr>
          <p:nvPr>
            <p:ph type="title"/>
          </p:nvPr>
        </p:nvSpPr>
        <p:spPr>
          <a:xfrm>
            <a:off x="4021138" y="188913"/>
            <a:ext cx="5122862" cy="762000"/>
          </a:xfrm>
        </p:spPr>
        <p:txBody>
          <a:bodyPr/>
          <a:lstStyle/>
          <a:p>
            <a:pPr eaLnBrk="1" hangingPunct="1"/>
            <a:r>
              <a:rPr lang="zh-CN" altLang="en-US" b="0" dirty="0" smtClean="0"/>
              <a:t>中微子探测器</a:t>
            </a:r>
          </a:p>
        </p:txBody>
      </p:sp>
      <p:sp>
        <p:nvSpPr>
          <p:cNvPr id="222216" name="TextBox 7"/>
          <p:cNvSpPr txBox="1">
            <a:spLocks noChangeArrowheads="1"/>
          </p:cNvSpPr>
          <p:nvPr/>
        </p:nvSpPr>
        <p:spPr bwMode="auto">
          <a:xfrm>
            <a:off x="5795963" y="4724400"/>
            <a:ext cx="29289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sz="2800" b="0">
                <a:latin typeface="黑体" panose="02010609060101010101" pitchFamily="49" charset="-122"/>
              </a:rPr>
              <a:t>2002</a:t>
            </a:r>
            <a:r>
              <a:rPr lang="zh-CN" altLang="en-US" sz="2800" b="0">
                <a:latin typeface="黑体" panose="02010609060101010101" pitchFamily="49" charset="-122"/>
              </a:rPr>
              <a:t>年诺贝尔物理奖</a:t>
            </a:r>
            <a:endParaRPr lang="en-US" altLang="zh-CN" sz="2800" b="0">
              <a:latin typeface="黑体" panose="02010609060101010101" pitchFamily="49" charset="-122"/>
            </a:endParaRPr>
          </a:p>
          <a:p>
            <a:pPr>
              <a:spcBef>
                <a:spcPct val="0"/>
              </a:spcBef>
              <a:buFontTx/>
              <a:buNone/>
            </a:pPr>
            <a:r>
              <a:rPr lang="zh-CN" altLang="en-US" sz="2800" b="0">
                <a:latin typeface="黑体" panose="02010609060101010101" pitchFamily="49" charset="-122"/>
              </a:rPr>
              <a:t>小昌柴俊（日）</a:t>
            </a:r>
            <a:endParaRPr lang="en-US" altLang="zh-CN" sz="2800" b="0">
              <a:latin typeface="黑体" panose="02010609060101010101" pitchFamily="49" charset="-122"/>
            </a:endParaRPr>
          </a:p>
          <a:p>
            <a:pPr>
              <a:spcBef>
                <a:spcPct val="0"/>
              </a:spcBef>
              <a:buFontTx/>
              <a:buNone/>
            </a:pPr>
            <a:r>
              <a:rPr lang="zh-CN" altLang="en-US" sz="2800" b="0">
                <a:latin typeface="黑体" panose="02010609060101010101" pitchFamily="49" charset="-122"/>
              </a:rPr>
              <a:t>戴维斯（美）</a:t>
            </a:r>
          </a:p>
        </p:txBody>
      </p:sp>
      <p:pic>
        <p:nvPicPr>
          <p:cNvPr id="222217" name="Picture 10" descr="HNyG-fximeyv28081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06" y="3896136"/>
            <a:ext cx="4090545" cy="229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79513" y="5611812"/>
            <a:ext cx="4060352" cy="1077218"/>
          </a:xfrm>
          <a:prstGeom prst="rect">
            <a:avLst/>
          </a:prstGeom>
          <a:noFill/>
        </p:spPr>
        <p:txBody>
          <a:bodyPr wrap="square" rtlCol="0">
            <a:spAutoFit/>
          </a:bodyPr>
          <a:lstStyle/>
          <a:p>
            <a:r>
              <a:rPr lang="zh-CN" altLang="en-US" sz="3200" dirty="0" smtClean="0">
                <a:solidFill>
                  <a:srgbClr val="00FF00"/>
                </a:solidFill>
                <a:latin typeface="华文中宋" panose="02010600040101010101" pitchFamily="2" charset="-122"/>
                <a:ea typeface="华文中宋" panose="02010600040101010101" pitchFamily="2" charset="-122"/>
              </a:rPr>
              <a:t>“发现中微子振荡，表明中微子有质量”</a:t>
            </a:r>
            <a:endParaRPr lang="zh-CN" altLang="en-US" sz="3200" dirty="0">
              <a:solidFill>
                <a:srgbClr val="00FF00"/>
              </a:solidFill>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395536" y="476672"/>
            <a:ext cx="8534400" cy="685800"/>
          </a:xfrm>
        </p:spPr>
        <p:txBody>
          <a:bodyPr/>
          <a:lstStyle/>
          <a:p>
            <a:pPr algn="l" eaLnBrk="1" hangingPunct="1"/>
            <a:r>
              <a:rPr lang="zh-CN" altLang="en-US" sz="4400" b="0" dirty="0" smtClean="0"/>
              <a:t>太阳振荡</a:t>
            </a:r>
          </a:p>
        </p:txBody>
      </p:sp>
      <p:sp>
        <p:nvSpPr>
          <p:cNvPr id="226307" name="Rectangle 3"/>
          <p:cNvSpPr>
            <a:spLocks noGrp="1" noChangeArrowheads="1"/>
          </p:cNvSpPr>
          <p:nvPr>
            <p:ph type="body" idx="1"/>
          </p:nvPr>
        </p:nvSpPr>
        <p:spPr>
          <a:xfrm>
            <a:off x="395536" y="2132856"/>
            <a:ext cx="3960812" cy="2232025"/>
          </a:xfrm>
        </p:spPr>
        <p:txBody>
          <a:bodyPr/>
          <a:lstStyle/>
          <a:p>
            <a:pPr marL="0" indent="0" eaLnBrk="1" hangingPunct="1">
              <a:buNone/>
            </a:pPr>
            <a:r>
              <a:rPr lang="zh-CN" altLang="en-US" dirty="0" smtClean="0"/>
              <a:t>太阳表面不同的小区域同时发生很多不同频率的振荡</a:t>
            </a:r>
          </a:p>
        </p:txBody>
      </p:sp>
      <p:pic>
        <p:nvPicPr>
          <p:cNvPr id="226308" name="Picture 4" descr="sundopp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88437"/>
            <a:ext cx="4784791" cy="61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pPr eaLnBrk="1" hangingPunct="1"/>
            <a:r>
              <a:rPr lang="zh-CN" altLang="en-US" sz="4400" b="0" dirty="0"/>
              <a:t>由太阳振荡了解太阳内部</a:t>
            </a:r>
            <a:endParaRPr lang="zh-CN" altLang="en-US" sz="4400" b="0" dirty="0" smtClean="0"/>
          </a:p>
        </p:txBody>
      </p:sp>
      <p:sp>
        <p:nvSpPr>
          <p:cNvPr id="228355" name="Rectangle 3"/>
          <p:cNvSpPr>
            <a:spLocks noGrp="1" noChangeArrowheads="1"/>
          </p:cNvSpPr>
          <p:nvPr>
            <p:ph type="body" idx="1"/>
          </p:nvPr>
        </p:nvSpPr>
        <p:spPr>
          <a:xfrm>
            <a:off x="179388" y="1340768"/>
            <a:ext cx="4703762" cy="4967957"/>
          </a:xfrm>
        </p:spPr>
        <p:txBody>
          <a:bodyPr/>
          <a:lstStyle/>
          <a:p>
            <a:pPr eaLnBrk="1" hangingPunct="1"/>
            <a:r>
              <a:rPr lang="zh-CN" altLang="en-US" dirty="0" smtClean="0">
                <a:latin typeface="黑体" panose="02010609060101010101" pitchFamily="49" charset="-122"/>
              </a:rPr>
              <a:t>太阳表面振荡源自太阳内部结构</a:t>
            </a:r>
          </a:p>
          <a:p>
            <a:pPr eaLnBrk="1" hangingPunct="1"/>
            <a:r>
              <a:rPr lang="zh-CN" altLang="en-US" dirty="0" smtClean="0">
                <a:latin typeface="黑体" panose="02010609060101010101" pitchFamily="49" charset="-122"/>
              </a:rPr>
              <a:t>振动频率依赖于气体的温度、密度和化学成分等</a:t>
            </a:r>
            <a:endParaRPr lang="zh-CN" altLang="en-US" dirty="0" smtClean="0"/>
          </a:p>
          <a:p>
            <a:pPr eaLnBrk="1" hangingPunct="1"/>
            <a:r>
              <a:rPr lang="zh-CN" altLang="en-US" dirty="0" smtClean="0">
                <a:solidFill>
                  <a:srgbClr val="FFFF00"/>
                </a:solidFill>
              </a:rPr>
              <a:t>日震学</a:t>
            </a:r>
            <a:r>
              <a:rPr lang="en-US" altLang="zh-CN" dirty="0" smtClean="0"/>
              <a:t>：</a:t>
            </a:r>
            <a:r>
              <a:rPr lang="zh-CN" altLang="en-US" dirty="0" smtClean="0"/>
              <a:t>利用多普勒效应，通过观测太阳</a:t>
            </a:r>
            <a:r>
              <a:rPr lang="zh-CN" altLang="en-US" dirty="0" smtClean="0">
                <a:solidFill>
                  <a:srgbClr val="FFFF00"/>
                </a:solidFill>
              </a:rPr>
              <a:t>光球层</a:t>
            </a:r>
            <a:r>
              <a:rPr lang="zh-CN" altLang="en-US" dirty="0" smtClean="0"/>
              <a:t>的振荡来研究太阳的内部结构</a:t>
            </a:r>
          </a:p>
        </p:txBody>
      </p:sp>
      <p:pic>
        <p:nvPicPr>
          <p:cNvPr id="228356" name="Picture 4" descr="13_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644" y="1916833"/>
            <a:ext cx="4181781" cy="30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idx="4294967295"/>
          </p:nvPr>
        </p:nvSpPr>
        <p:spPr/>
        <p:txBody>
          <a:bodyPr/>
          <a:lstStyle/>
          <a:p>
            <a:pPr algn="ctr"/>
            <a:r>
              <a:rPr lang="en-US" altLang="zh-CN" sz="4400" dirty="0" smtClean="0">
                <a:latin typeface="Arial" panose="020B0604020202020204" pitchFamily="34" charset="0"/>
              </a:rPr>
              <a:t>9</a:t>
            </a:r>
            <a:r>
              <a:rPr lang="zh-CN" altLang="en-US" sz="4400" dirty="0" smtClean="0">
                <a:latin typeface="Arial" panose="020B0604020202020204" pitchFamily="34" charset="0"/>
              </a:rPr>
              <a:t>、太阳大气</a:t>
            </a:r>
          </a:p>
        </p:txBody>
      </p:sp>
      <p:sp>
        <p:nvSpPr>
          <p:cNvPr id="230403" name="Rectangle 3"/>
          <p:cNvSpPr>
            <a:spLocks noGrp="1" noChangeArrowheads="1"/>
          </p:cNvSpPr>
          <p:nvPr>
            <p:ph type="body" idx="4294967295"/>
          </p:nvPr>
        </p:nvSpPr>
        <p:spPr>
          <a:xfrm>
            <a:off x="179388" y="981075"/>
            <a:ext cx="8763000" cy="1081088"/>
          </a:xfrm>
        </p:spPr>
        <p:txBody>
          <a:bodyPr/>
          <a:lstStyle/>
          <a:p>
            <a:pPr marL="0" indent="0">
              <a:buNone/>
            </a:pPr>
            <a:r>
              <a:rPr lang="zh-CN" altLang="en-US" dirty="0" smtClean="0"/>
              <a:t>太阳对流层之上的区域为</a:t>
            </a:r>
            <a:r>
              <a:rPr lang="zh-CN" altLang="en-US" dirty="0" smtClean="0">
                <a:solidFill>
                  <a:srgbClr val="FFFF00"/>
                </a:solidFill>
              </a:rPr>
              <a:t>太阳大气</a:t>
            </a:r>
            <a:r>
              <a:rPr lang="zh-CN" altLang="en-US" dirty="0" smtClean="0"/>
              <a:t>，是太阳所有可直接观测现象的存在</a:t>
            </a:r>
          </a:p>
        </p:txBody>
      </p:sp>
      <p:pic>
        <p:nvPicPr>
          <p:cNvPr id="2304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41" y="2062164"/>
            <a:ext cx="7665097"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pPr algn="ctr"/>
            <a:r>
              <a:rPr lang="zh-CN" altLang="en-US" sz="4400" b="0" dirty="0" smtClean="0"/>
              <a:t>恒星的距离</a:t>
            </a:r>
          </a:p>
        </p:txBody>
      </p:sp>
      <p:sp>
        <p:nvSpPr>
          <p:cNvPr id="40963" name="Rectangle 3"/>
          <p:cNvSpPr>
            <a:spLocks noGrp="1" noChangeArrowheads="1"/>
          </p:cNvSpPr>
          <p:nvPr>
            <p:ph type="body" idx="4294967295"/>
          </p:nvPr>
        </p:nvSpPr>
        <p:spPr>
          <a:xfrm>
            <a:off x="179388" y="981075"/>
            <a:ext cx="8763000" cy="1150938"/>
          </a:xfrm>
        </p:spPr>
        <p:txBody>
          <a:bodyPr/>
          <a:lstStyle/>
          <a:p>
            <a:pPr marL="0" indent="0">
              <a:buNone/>
            </a:pPr>
            <a:r>
              <a:rPr lang="zh-CN" altLang="en-US" dirty="0" smtClean="0"/>
              <a:t>在相隔半年时间内，恒星视位置变化的角大小的一半称为恒星的</a:t>
            </a:r>
            <a:r>
              <a:rPr lang="zh-CN" altLang="en-US" dirty="0" smtClean="0">
                <a:solidFill>
                  <a:srgbClr val="FFFF00"/>
                </a:solidFill>
              </a:rPr>
              <a:t>视差 </a:t>
            </a:r>
            <a:r>
              <a:rPr lang="en-US" altLang="zh-CN" dirty="0" smtClean="0">
                <a:solidFill>
                  <a:srgbClr val="FFFF00"/>
                </a:solidFill>
              </a:rPr>
              <a:t>(p)</a:t>
            </a:r>
            <a:r>
              <a:rPr lang="zh-CN" altLang="en-US" dirty="0" smtClean="0"/>
              <a:t>，以角秒为单位</a:t>
            </a:r>
          </a:p>
        </p:txBody>
      </p:sp>
      <p:pic>
        <p:nvPicPr>
          <p:cNvPr id="409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8" y="1988840"/>
            <a:ext cx="8674100"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4516438"/>
            <a:ext cx="2058987"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9568" y="4560836"/>
            <a:ext cx="2058987"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3690" y="4581524"/>
            <a:ext cx="2012950"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6" name="Picture 6" descr="starB"/>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051741" y="4574358"/>
            <a:ext cx="1790350" cy="173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pPr eaLnBrk="1" hangingPunct="1"/>
            <a:r>
              <a:rPr lang="zh-CN" altLang="en-US" sz="3600" b="0" smtClean="0"/>
              <a:t>光球层（发光的球体）：太阳的可视表面</a:t>
            </a:r>
            <a:endParaRPr lang="en-US" altLang="zh-CN" sz="3600" b="0" smtClean="0"/>
          </a:p>
        </p:txBody>
      </p:sp>
      <p:sp>
        <p:nvSpPr>
          <p:cNvPr id="232451" name="Rectangle 3"/>
          <p:cNvSpPr>
            <a:spLocks noGrp="1" noChangeArrowheads="1"/>
          </p:cNvSpPr>
          <p:nvPr>
            <p:ph type="body" idx="1"/>
          </p:nvPr>
        </p:nvSpPr>
        <p:spPr>
          <a:xfrm>
            <a:off x="179388" y="981075"/>
            <a:ext cx="8763000" cy="1223963"/>
          </a:xfrm>
        </p:spPr>
        <p:txBody>
          <a:bodyPr/>
          <a:lstStyle/>
          <a:p>
            <a:pPr eaLnBrk="1" hangingPunct="1"/>
            <a:r>
              <a:rPr lang="zh-CN" altLang="en-US" dirty="0" smtClean="0"/>
              <a:t>有效温度：</a:t>
            </a:r>
            <a:r>
              <a:rPr lang="en-US" altLang="zh-CN" dirty="0" smtClean="0"/>
              <a:t>5780 K [6600 K - 4400 K]</a:t>
            </a:r>
          </a:p>
          <a:p>
            <a:pPr eaLnBrk="1" hangingPunct="1"/>
            <a:r>
              <a:rPr lang="zh-CN" altLang="en-US" dirty="0" smtClean="0"/>
              <a:t>厚度：</a:t>
            </a:r>
            <a:r>
              <a:rPr lang="en-US" altLang="zh-CN" dirty="0" smtClean="0"/>
              <a:t>500</a:t>
            </a:r>
            <a:r>
              <a:rPr lang="zh-CN" altLang="en-US" dirty="0" smtClean="0"/>
              <a:t>千米，气体密度为地球大气的</a:t>
            </a:r>
            <a:r>
              <a:rPr lang="en-US" altLang="zh-CN" dirty="0" smtClean="0"/>
              <a:t>10%</a:t>
            </a:r>
          </a:p>
        </p:txBody>
      </p:sp>
      <p:pic>
        <p:nvPicPr>
          <p:cNvPr id="23245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98" y="2205038"/>
            <a:ext cx="4896668" cy="4507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7" name="Text Box 7"/>
          <p:cNvSpPr txBox="1">
            <a:spLocks noChangeArrowheads="1"/>
          </p:cNvSpPr>
          <p:nvPr/>
        </p:nvSpPr>
        <p:spPr bwMode="auto">
          <a:xfrm>
            <a:off x="5306567" y="2437991"/>
            <a:ext cx="363582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None/>
            </a:pPr>
            <a:r>
              <a:rPr lang="zh-CN" altLang="en-US" b="0" dirty="0">
                <a:latin typeface="Times New Roman" panose="02020603050405020304" pitchFamily="18" charset="0"/>
              </a:rPr>
              <a:t> </a:t>
            </a:r>
            <a:r>
              <a:rPr lang="zh-CN" altLang="en-US" b="0" dirty="0">
                <a:solidFill>
                  <a:srgbClr val="FFFF00"/>
                </a:solidFill>
                <a:latin typeface="Times New Roman" panose="02020603050405020304" pitchFamily="18" charset="0"/>
              </a:rPr>
              <a:t>临边昏暗</a:t>
            </a:r>
            <a:r>
              <a:rPr lang="zh-CN" altLang="en-US" b="0" dirty="0">
                <a:latin typeface="Times New Roman" panose="02020603050405020304" pitchFamily="18" charset="0"/>
              </a:rPr>
              <a:t>：太阳圆盘的亮度由圆盘中心向圆盘边缘</a:t>
            </a:r>
            <a:r>
              <a:rPr lang="zh-CN" altLang="en-US" b="0" dirty="0" smtClean="0">
                <a:latin typeface="Times New Roman" panose="02020603050405020304" pitchFamily="18" charset="0"/>
              </a:rPr>
              <a:t>减弱。原因为：</a:t>
            </a:r>
            <a:r>
              <a:rPr lang="zh-CN" altLang="en-US" b="0" dirty="0">
                <a:latin typeface="Times New Roman" panose="02020603050405020304" pitchFamily="18" charset="0"/>
              </a:rPr>
              <a:t>圆盘边缘的光子来自光球层更浅的区域，其温度更低，因而看起来更暗</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algn="ctr" eaLnBrk="1" hangingPunct="1"/>
            <a:r>
              <a:rPr lang="zh-CN" altLang="en-US" sz="4000" b="0" dirty="0" smtClean="0"/>
              <a:t>日面米粒组织</a:t>
            </a:r>
          </a:p>
        </p:txBody>
      </p:sp>
      <p:sp>
        <p:nvSpPr>
          <p:cNvPr id="236547" name="Rectangle 3"/>
          <p:cNvSpPr>
            <a:spLocks noGrp="1" noChangeArrowheads="1"/>
          </p:cNvSpPr>
          <p:nvPr>
            <p:ph type="body" idx="1"/>
          </p:nvPr>
        </p:nvSpPr>
        <p:spPr/>
        <p:txBody>
          <a:bodyPr/>
          <a:lstStyle/>
          <a:p>
            <a:pPr eaLnBrk="1" hangingPunct="1"/>
            <a:r>
              <a:rPr lang="zh-CN" altLang="en-US" dirty="0" smtClean="0"/>
              <a:t>通过望远镜可看到太阳表面上有很多由较暗区域（冷气体）所环绕的光斑（热气体），即所谓的</a:t>
            </a:r>
            <a:r>
              <a:rPr lang="zh-CN" altLang="en-US" dirty="0" smtClean="0">
                <a:solidFill>
                  <a:srgbClr val="FFFF00"/>
                </a:solidFill>
              </a:rPr>
              <a:t>米粒组织</a:t>
            </a:r>
          </a:p>
          <a:p>
            <a:pPr eaLnBrk="1" hangingPunct="1"/>
            <a:r>
              <a:rPr lang="zh-CN" altLang="en-US" dirty="0" smtClean="0"/>
              <a:t>每一个米粒约能持续</a:t>
            </a:r>
            <a:r>
              <a:rPr lang="en-US" altLang="zh-CN" dirty="0" smtClean="0"/>
              <a:t>~</a:t>
            </a:r>
            <a:r>
              <a:rPr lang="zh-CN" altLang="en-US" dirty="0" smtClean="0"/>
              <a:t>20分钟，大小约为地球的1/10</a:t>
            </a:r>
          </a:p>
        </p:txBody>
      </p:sp>
      <p:pic>
        <p:nvPicPr>
          <p:cNvPr id="236548" name="Picture 4" descr="SunActiv_gran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738" y="3140968"/>
            <a:ext cx="5073650"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algn="ctr" eaLnBrk="1" hangingPunct="1"/>
            <a:r>
              <a:rPr lang="zh-CN" altLang="en-US" sz="4000" b="0" dirty="0" smtClean="0"/>
              <a:t>日面米粒组织的成因</a:t>
            </a:r>
          </a:p>
        </p:txBody>
      </p:sp>
      <p:sp>
        <p:nvSpPr>
          <p:cNvPr id="234499" name="Rectangle 3"/>
          <p:cNvSpPr>
            <a:spLocks noGrp="1" noChangeArrowheads="1"/>
          </p:cNvSpPr>
          <p:nvPr>
            <p:ph type="body" idx="1"/>
          </p:nvPr>
        </p:nvSpPr>
        <p:spPr>
          <a:xfrm>
            <a:off x="179388" y="908050"/>
            <a:ext cx="8763000" cy="2232918"/>
          </a:xfrm>
        </p:spPr>
        <p:txBody>
          <a:bodyPr/>
          <a:lstStyle/>
          <a:p>
            <a:pPr marL="0" indent="0" eaLnBrk="1" hangingPunct="1">
              <a:buNone/>
            </a:pPr>
            <a:r>
              <a:rPr lang="zh-CN" altLang="en-US" dirty="0" smtClean="0"/>
              <a:t>光球层之下是温度更高的</a:t>
            </a:r>
            <a:r>
              <a:rPr lang="zh-CN" altLang="en-US" dirty="0" smtClean="0">
                <a:solidFill>
                  <a:srgbClr val="FFFF00"/>
                </a:solidFill>
              </a:rPr>
              <a:t>对流层</a:t>
            </a:r>
            <a:r>
              <a:rPr lang="zh-CN" altLang="en-US" dirty="0" smtClean="0"/>
              <a:t>，其气体会上升，当这些炽热气体把能量释放后，便会变冷变暗，然后沉降回光球层之下，这种对流运动产生了称为</a:t>
            </a:r>
            <a:r>
              <a:rPr lang="zh-CN" altLang="en-US" dirty="0" smtClean="0">
                <a:solidFill>
                  <a:srgbClr val="FFFF00"/>
                </a:solidFill>
              </a:rPr>
              <a:t>米粒组织</a:t>
            </a:r>
            <a:r>
              <a:rPr lang="zh-CN" altLang="en-US" dirty="0" smtClean="0"/>
              <a:t>的太阳表面特征</a:t>
            </a:r>
          </a:p>
        </p:txBody>
      </p:sp>
      <p:pic>
        <p:nvPicPr>
          <p:cNvPr id="234500" name="Picture 4" descr="gran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996952"/>
            <a:ext cx="6180589" cy="34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idx="4294967295"/>
          </p:nvPr>
        </p:nvSpPr>
        <p:spPr/>
        <p:txBody>
          <a:bodyPr/>
          <a:lstStyle/>
          <a:p>
            <a:pPr algn="ctr"/>
            <a:r>
              <a:rPr lang="zh-CN" altLang="en-US" sz="4400" b="0" dirty="0" smtClean="0"/>
              <a:t>太阳光谱</a:t>
            </a:r>
          </a:p>
        </p:txBody>
      </p:sp>
      <p:sp>
        <p:nvSpPr>
          <p:cNvPr id="238595" name="Rectangle 3"/>
          <p:cNvSpPr>
            <a:spLocks noGrp="1" noChangeArrowheads="1"/>
          </p:cNvSpPr>
          <p:nvPr>
            <p:ph type="body" idx="4294967295"/>
          </p:nvPr>
        </p:nvSpPr>
        <p:spPr>
          <a:xfrm>
            <a:off x="179388" y="908050"/>
            <a:ext cx="3816350" cy="5689302"/>
          </a:xfrm>
        </p:spPr>
        <p:txBody>
          <a:bodyPr/>
          <a:lstStyle/>
          <a:p>
            <a:r>
              <a:rPr lang="zh-CN" altLang="en-US" dirty="0" smtClean="0"/>
              <a:t>从光球层发出的光必须通过太阳的</a:t>
            </a:r>
            <a:r>
              <a:rPr lang="zh-CN" altLang="en-US" dirty="0" smtClean="0">
                <a:solidFill>
                  <a:srgbClr val="FFFF00"/>
                </a:solidFill>
              </a:rPr>
              <a:t>外（上）层大气</a:t>
            </a:r>
          </a:p>
          <a:p>
            <a:endParaRPr lang="en-US" altLang="zh-CN" dirty="0" smtClean="0"/>
          </a:p>
          <a:p>
            <a:r>
              <a:rPr lang="zh-CN" altLang="en-US" dirty="0" smtClean="0"/>
              <a:t>大气中的原子吸收特定波长的光，形成离散的</a:t>
            </a:r>
            <a:r>
              <a:rPr lang="zh-CN" altLang="en-US" dirty="0" smtClean="0">
                <a:solidFill>
                  <a:srgbClr val="FFFF00"/>
                </a:solidFill>
              </a:rPr>
              <a:t>吸收线</a:t>
            </a:r>
            <a:endParaRPr lang="en-US" altLang="zh-CN" dirty="0" smtClean="0">
              <a:solidFill>
                <a:srgbClr val="FFFF00"/>
              </a:solidFill>
            </a:endParaRPr>
          </a:p>
          <a:p>
            <a:endParaRPr lang="en-US" altLang="zh-CN" dirty="0" smtClean="0"/>
          </a:p>
          <a:p>
            <a:r>
              <a:rPr lang="zh-CN" altLang="en-US" dirty="0" smtClean="0"/>
              <a:t>超过</a:t>
            </a:r>
            <a:r>
              <a:rPr lang="en-US" altLang="zh-CN" dirty="0"/>
              <a:t>70</a:t>
            </a:r>
            <a:r>
              <a:rPr lang="zh-CN" altLang="en-US" dirty="0"/>
              <a:t>种</a:t>
            </a:r>
            <a:r>
              <a:rPr lang="zh-CN" altLang="en-US" dirty="0">
                <a:solidFill>
                  <a:srgbClr val="FFFF00"/>
                </a:solidFill>
              </a:rPr>
              <a:t>元素</a:t>
            </a:r>
            <a:r>
              <a:rPr lang="zh-CN" altLang="en-US" dirty="0"/>
              <a:t>的吸收线已得到证认</a:t>
            </a:r>
          </a:p>
          <a:p>
            <a:endParaRPr lang="zh-CN" altLang="en-US" dirty="0" smtClean="0">
              <a:solidFill>
                <a:srgbClr val="FFFF00"/>
              </a:solidFill>
            </a:endParaRPr>
          </a:p>
        </p:txBody>
      </p:sp>
      <p:pic>
        <p:nvPicPr>
          <p:cNvPr id="2385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180306"/>
            <a:ext cx="5076825" cy="346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4014601" y="4543490"/>
            <a:ext cx="1152897" cy="461665"/>
          </a:xfrm>
          <a:prstGeom prst="rect">
            <a:avLst/>
          </a:prstGeom>
          <a:noFill/>
        </p:spPr>
        <p:txBody>
          <a:bodyPr wrap="square" rtlCol="0">
            <a:spAutoFit/>
          </a:bodyPr>
          <a:lstStyle/>
          <a:p>
            <a:r>
              <a:rPr lang="en-US" altLang="zh-CN" dirty="0">
                <a:solidFill>
                  <a:srgbClr val="FF0000"/>
                </a:solidFill>
              </a:rPr>
              <a:t>400 nm </a:t>
            </a:r>
            <a:endParaRPr lang="zh-CN" altLang="en-US" dirty="0">
              <a:solidFill>
                <a:srgbClr val="FF0000"/>
              </a:solidFill>
            </a:endParaRPr>
          </a:p>
        </p:txBody>
      </p:sp>
      <p:sp>
        <p:nvSpPr>
          <p:cNvPr id="3" name="文本框 2"/>
          <p:cNvSpPr txBox="1"/>
          <p:nvPr/>
        </p:nvSpPr>
        <p:spPr>
          <a:xfrm>
            <a:off x="7987216" y="874713"/>
            <a:ext cx="1228221" cy="461665"/>
          </a:xfrm>
          <a:prstGeom prst="rect">
            <a:avLst/>
          </a:prstGeom>
          <a:noFill/>
        </p:spPr>
        <p:txBody>
          <a:bodyPr wrap="none" rtlCol="0">
            <a:spAutoFit/>
          </a:bodyPr>
          <a:lstStyle/>
          <a:p>
            <a:r>
              <a:rPr lang="en-US" altLang="zh-CN" dirty="0">
                <a:solidFill>
                  <a:srgbClr val="FF0000"/>
                </a:solidFill>
              </a:rPr>
              <a:t>700 nm </a:t>
            </a:r>
            <a:endParaRPr lang="zh-CN" altLang="en-US" dirty="0">
              <a:solidFill>
                <a:srgbClr val="FF0000"/>
              </a:solidFill>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idx="4294967295"/>
          </p:nvPr>
        </p:nvSpPr>
        <p:spPr/>
        <p:txBody>
          <a:bodyPr/>
          <a:lstStyle/>
          <a:p>
            <a:r>
              <a:rPr lang="zh-CN" altLang="en-US" sz="4000" b="0" smtClean="0"/>
              <a:t>太阳外层大气：色球层</a:t>
            </a:r>
          </a:p>
        </p:txBody>
      </p:sp>
      <p:sp>
        <p:nvSpPr>
          <p:cNvPr id="240643" name="Rectangle 3"/>
          <p:cNvSpPr>
            <a:spLocks noGrp="1" noChangeArrowheads="1"/>
          </p:cNvSpPr>
          <p:nvPr>
            <p:ph type="body" idx="4294967295"/>
          </p:nvPr>
        </p:nvSpPr>
        <p:spPr/>
        <p:txBody>
          <a:bodyPr/>
          <a:lstStyle/>
          <a:p>
            <a:r>
              <a:rPr lang="zh-CN" altLang="en-US" dirty="0" smtClean="0"/>
              <a:t>光球层的气体温度在约</a:t>
            </a:r>
            <a:r>
              <a:rPr lang="en-US" altLang="zh-CN" dirty="0" smtClean="0"/>
              <a:t>500</a:t>
            </a:r>
            <a:r>
              <a:rPr lang="zh-CN" altLang="en-US" dirty="0" smtClean="0"/>
              <a:t>公里处下降到最低点，然后开始缓慢上升。光球层之上的</a:t>
            </a:r>
            <a:r>
              <a:rPr lang="en-US" altLang="zh-CN" dirty="0" smtClean="0"/>
              <a:t>1500</a:t>
            </a:r>
            <a:r>
              <a:rPr lang="zh-CN" altLang="en-US" dirty="0" smtClean="0"/>
              <a:t>公里厚的区域称为</a:t>
            </a:r>
            <a:r>
              <a:rPr lang="zh-CN" altLang="en-US" dirty="0" smtClean="0">
                <a:solidFill>
                  <a:srgbClr val="FFFF00"/>
                </a:solidFill>
              </a:rPr>
              <a:t>色球层</a:t>
            </a:r>
            <a:r>
              <a:rPr lang="zh-CN" altLang="en-US" dirty="0" smtClean="0"/>
              <a:t>，温度可达</a:t>
            </a:r>
            <a:r>
              <a:rPr lang="en-US" altLang="zh-CN" dirty="0" smtClean="0"/>
              <a:t>6000 K</a:t>
            </a:r>
          </a:p>
          <a:p>
            <a:r>
              <a:rPr lang="zh-CN" altLang="en-US" dirty="0" smtClean="0"/>
              <a:t>色球层以发射线为主，特别是</a:t>
            </a:r>
            <a:r>
              <a:rPr lang="en-US" altLang="zh-CN" dirty="0" smtClean="0">
                <a:solidFill>
                  <a:srgbClr val="FFFF00"/>
                </a:solidFill>
              </a:rPr>
              <a:t>H</a:t>
            </a:r>
            <a:r>
              <a:rPr lang="el-GR" altLang="zh-CN" dirty="0" smtClean="0">
                <a:solidFill>
                  <a:srgbClr val="FFFF00"/>
                </a:solidFill>
              </a:rPr>
              <a:t>α</a:t>
            </a:r>
            <a:r>
              <a:rPr lang="zh-CN" altLang="en-US" dirty="0" smtClean="0">
                <a:solidFill>
                  <a:srgbClr val="FFFF00"/>
                </a:solidFill>
              </a:rPr>
              <a:t>线</a:t>
            </a:r>
            <a:r>
              <a:rPr lang="zh-CN" altLang="en-US" dirty="0" smtClean="0"/>
              <a:t>，构成色球层的深红色</a:t>
            </a:r>
          </a:p>
          <a:p>
            <a:r>
              <a:rPr lang="en-US" altLang="zh-CN" dirty="0" smtClean="0">
                <a:solidFill>
                  <a:srgbClr val="FFFF00"/>
                </a:solidFill>
              </a:rPr>
              <a:t>He</a:t>
            </a:r>
            <a:r>
              <a:rPr lang="zh-CN" altLang="en-US" dirty="0" smtClean="0">
                <a:solidFill>
                  <a:srgbClr val="FFFF00"/>
                </a:solidFill>
              </a:rPr>
              <a:t>元素</a:t>
            </a:r>
            <a:r>
              <a:rPr lang="zh-CN" altLang="en-US" dirty="0" smtClean="0"/>
              <a:t>的发现就是来自太阳色球层的光谱观测</a:t>
            </a:r>
          </a:p>
        </p:txBody>
      </p:sp>
      <p:pic>
        <p:nvPicPr>
          <p:cNvPr id="2406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4286130"/>
            <a:ext cx="4932363"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815" y="4251668"/>
            <a:ext cx="3259573" cy="2390885"/>
          </a:xfrm>
          <a:prstGeom prst="rect">
            <a:avLst/>
          </a:prstGeom>
        </p:spPr>
      </p:pic>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a:xfrm>
            <a:off x="258916" y="474613"/>
            <a:ext cx="4724400" cy="3170411"/>
          </a:xfrm>
        </p:spPr>
        <p:txBody>
          <a:bodyPr/>
          <a:lstStyle/>
          <a:p>
            <a:pPr eaLnBrk="1" hangingPunct="1"/>
            <a:r>
              <a:rPr lang="zh-CN" altLang="en-US" dirty="0" smtClean="0"/>
              <a:t>色球层比光球层暗得多，所以通常只能在日全食时才能看见它（色球仪）</a:t>
            </a:r>
          </a:p>
          <a:p>
            <a:pPr eaLnBrk="1" hangingPunct="1"/>
            <a:r>
              <a:rPr lang="zh-CN" altLang="en-US" dirty="0" smtClean="0"/>
              <a:t>色球层并非球形，而且有很多称为</a:t>
            </a:r>
            <a:r>
              <a:rPr lang="zh-CN" altLang="en-US" dirty="0" smtClean="0">
                <a:solidFill>
                  <a:srgbClr val="FFFF00"/>
                </a:solidFill>
              </a:rPr>
              <a:t>针状体</a:t>
            </a:r>
            <a:r>
              <a:rPr lang="zh-CN" altLang="en-US" dirty="0" smtClean="0"/>
              <a:t>的细小突起</a:t>
            </a:r>
            <a:r>
              <a:rPr lang="en-US" altLang="zh-CN" dirty="0" smtClean="0"/>
              <a:t>(</a:t>
            </a:r>
            <a:r>
              <a:rPr lang="zh-CN" altLang="en-US" dirty="0" smtClean="0"/>
              <a:t>等离子喷泉</a:t>
            </a:r>
            <a:r>
              <a:rPr lang="en-US" altLang="zh-CN" dirty="0" smtClean="0"/>
              <a: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316" y="745488"/>
            <a:ext cx="3994922" cy="262865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40" y="4293096"/>
            <a:ext cx="2583954" cy="1748809"/>
          </a:xfrm>
          <a:prstGeom prst="rect">
            <a:avLst/>
          </a:prstGeom>
        </p:spPr>
      </p:pic>
      <p:pic>
        <p:nvPicPr>
          <p:cNvPr id="6" name="图片 5"/>
          <p:cNvPicPr>
            <a:picLocks noChangeAspect="1"/>
          </p:cNvPicPr>
          <p:nvPr/>
        </p:nvPicPr>
        <p:blipFill>
          <a:blip r:embed="rId5"/>
          <a:stretch>
            <a:fillRect/>
          </a:stretch>
        </p:blipFill>
        <p:spPr>
          <a:xfrm>
            <a:off x="3115836" y="3679306"/>
            <a:ext cx="5955076" cy="2788800"/>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pPr eaLnBrk="1" hangingPunct="1"/>
            <a:r>
              <a:rPr lang="zh-CN" altLang="en-US" sz="4000" b="0" smtClean="0"/>
              <a:t>太阳外层大气：日冕</a:t>
            </a:r>
          </a:p>
        </p:txBody>
      </p:sp>
      <p:sp>
        <p:nvSpPr>
          <p:cNvPr id="244739" name="Rectangle 3"/>
          <p:cNvSpPr>
            <a:spLocks noGrp="1" noChangeArrowheads="1"/>
          </p:cNvSpPr>
          <p:nvPr>
            <p:ph type="body" idx="1"/>
          </p:nvPr>
        </p:nvSpPr>
        <p:spPr>
          <a:xfrm>
            <a:off x="179388" y="1125538"/>
            <a:ext cx="3960812" cy="5256212"/>
          </a:xfrm>
        </p:spPr>
        <p:txBody>
          <a:bodyPr/>
          <a:lstStyle/>
          <a:p>
            <a:pPr eaLnBrk="1" hangingPunct="1"/>
            <a:r>
              <a:rPr lang="zh-CN" altLang="en-US" dirty="0" smtClean="0"/>
              <a:t>在色球层上部的约</a:t>
            </a:r>
            <a:r>
              <a:rPr lang="en-US" altLang="zh-CN" dirty="0" smtClean="0"/>
              <a:t>100 km</a:t>
            </a:r>
            <a:r>
              <a:rPr lang="zh-CN" altLang="en-US" dirty="0" smtClean="0"/>
              <a:t>的区域，气体温度急剧上升，在此区域之上是太阳大气的最外层：日冕</a:t>
            </a:r>
          </a:p>
          <a:p>
            <a:pPr eaLnBrk="1" hangingPunct="1"/>
            <a:r>
              <a:rPr lang="zh-CN" altLang="zh-CN" dirty="0" smtClean="0"/>
              <a:t>日冕密度非常低</a:t>
            </a:r>
            <a:endParaRPr lang="zh-CN" altLang="en-US" dirty="0" smtClean="0"/>
          </a:p>
          <a:p>
            <a:pPr eaLnBrk="1" hangingPunct="1"/>
            <a:r>
              <a:rPr lang="zh-CN" altLang="en-US" dirty="0" smtClean="0"/>
              <a:t>日冕温度高达</a:t>
            </a:r>
            <a:r>
              <a:rPr lang="en-US" altLang="zh-CN" dirty="0" smtClean="0"/>
              <a:t>1-2</a:t>
            </a:r>
            <a:r>
              <a:rPr lang="zh-CN" altLang="en-US" dirty="0" smtClean="0"/>
              <a:t>百万</a:t>
            </a:r>
            <a:r>
              <a:rPr lang="en-US" altLang="zh-CN" dirty="0" smtClean="0"/>
              <a:t>K</a:t>
            </a:r>
            <a:r>
              <a:rPr lang="zh-CN" altLang="en-US" dirty="0" smtClean="0"/>
              <a:t>，是强</a:t>
            </a:r>
            <a:r>
              <a:rPr lang="en-US" altLang="zh-CN" dirty="0" smtClean="0"/>
              <a:t>X</a:t>
            </a:r>
            <a:r>
              <a:rPr lang="zh-CN" altLang="en-US" dirty="0" smtClean="0"/>
              <a:t>射线源，气体高度电离</a:t>
            </a:r>
          </a:p>
        </p:txBody>
      </p:sp>
      <p:sp>
        <p:nvSpPr>
          <p:cNvPr id="244740" name="Text Box 6"/>
          <p:cNvSpPr txBox="1">
            <a:spLocks noChangeArrowheads="1"/>
          </p:cNvSpPr>
          <p:nvPr/>
        </p:nvSpPr>
        <p:spPr bwMode="auto">
          <a:xfrm>
            <a:off x="4284663" y="4292600"/>
            <a:ext cx="468153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0" dirty="0">
                <a:latin typeface="黑体" panose="02010609060101010101" pitchFamily="49" charset="-122"/>
              </a:rPr>
              <a:t>日冕只能在日全食时才能看到（日冕仪）</a:t>
            </a:r>
          </a:p>
          <a:p>
            <a:pPr>
              <a:spcBef>
                <a:spcPct val="50000"/>
              </a:spcBef>
              <a:buFontTx/>
              <a:buNone/>
            </a:pPr>
            <a:r>
              <a:rPr lang="zh-CN" altLang="en-US" b="0" dirty="0">
                <a:latin typeface="黑体" panose="02010609060101010101" pitchFamily="49" charset="-122"/>
              </a:rPr>
              <a:t>日冕延伸至太阳半径的</a:t>
            </a:r>
            <a:r>
              <a:rPr lang="en-US" altLang="zh-CN" b="0" dirty="0">
                <a:latin typeface="黑体" panose="02010609060101010101" pitchFamily="49" charset="-122"/>
              </a:rPr>
              <a:t>10</a:t>
            </a:r>
            <a:r>
              <a:rPr lang="zh-CN" altLang="en-US" b="0" dirty="0">
                <a:latin typeface="黑体" panose="02010609060101010101" pitchFamily="49" charset="-122"/>
              </a:rPr>
              <a:t>倍之远</a:t>
            </a:r>
          </a:p>
        </p:txBody>
      </p:sp>
      <p:pic>
        <p:nvPicPr>
          <p:cNvPr id="24474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25538"/>
            <a:ext cx="3067050" cy="306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idx="4294967295"/>
          </p:nvPr>
        </p:nvSpPr>
        <p:spPr/>
        <p:txBody>
          <a:bodyPr/>
          <a:lstStyle/>
          <a:p>
            <a:pPr algn="ctr"/>
            <a:r>
              <a:rPr lang="zh-CN" altLang="en-US" b="0" dirty="0" smtClean="0"/>
              <a:t>太阳活动</a:t>
            </a:r>
            <a:r>
              <a:rPr lang="zh-CN" altLang="en-US" b="0" dirty="0"/>
              <a:t>源自磁场</a:t>
            </a:r>
            <a:endParaRPr lang="zh-CN" altLang="en-US" b="0" dirty="0" smtClean="0"/>
          </a:p>
        </p:txBody>
      </p:sp>
      <p:sp>
        <p:nvSpPr>
          <p:cNvPr id="248835" name="Rectangle 3"/>
          <p:cNvSpPr>
            <a:spLocks noGrp="1" noChangeArrowheads="1"/>
          </p:cNvSpPr>
          <p:nvPr>
            <p:ph type="body" idx="4294967295"/>
          </p:nvPr>
        </p:nvSpPr>
        <p:spPr>
          <a:xfrm>
            <a:off x="179388" y="1052513"/>
            <a:ext cx="8763000" cy="2016125"/>
          </a:xfrm>
        </p:spPr>
        <p:txBody>
          <a:bodyPr/>
          <a:lstStyle/>
          <a:p>
            <a:pPr>
              <a:lnSpc>
                <a:spcPct val="90000"/>
              </a:lnSpc>
            </a:pPr>
            <a:r>
              <a:rPr lang="zh-CN" altLang="en-US" dirty="0" smtClean="0"/>
              <a:t>色球层中的</a:t>
            </a:r>
            <a:r>
              <a:rPr lang="zh-CN" altLang="en-US" dirty="0" smtClean="0">
                <a:solidFill>
                  <a:srgbClr val="FFFF00"/>
                </a:solidFill>
              </a:rPr>
              <a:t>冕环</a:t>
            </a:r>
            <a:r>
              <a:rPr lang="zh-CN" altLang="en-US" dirty="0" smtClean="0"/>
              <a:t>是被称为</a:t>
            </a:r>
            <a:r>
              <a:rPr lang="zh-CN" altLang="en-US" dirty="0" smtClean="0">
                <a:solidFill>
                  <a:srgbClr val="FFFF00"/>
                </a:solidFill>
              </a:rPr>
              <a:t>磁流管</a:t>
            </a:r>
            <a:r>
              <a:rPr lang="zh-CN" altLang="en-US" dirty="0" smtClean="0"/>
              <a:t>的磁场结构的表现，日冕物质沿磁场自由流动，但不能穿越</a:t>
            </a:r>
          </a:p>
          <a:p>
            <a:pPr>
              <a:lnSpc>
                <a:spcPct val="90000"/>
              </a:lnSpc>
            </a:pPr>
            <a:r>
              <a:rPr lang="zh-CN" altLang="en-US" dirty="0" smtClean="0"/>
              <a:t>大部分太阳表面的日冕气体由磁环束缚，由于太热而不能</a:t>
            </a:r>
            <a:r>
              <a:rPr lang="zh-CN" altLang="en-US" dirty="0"/>
              <a:t>被</a:t>
            </a:r>
            <a:r>
              <a:rPr lang="zh-CN" altLang="en-US" dirty="0" smtClean="0"/>
              <a:t>引力束缚 </a:t>
            </a:r>
          </a:p>
        </p:txBody>
      </p:sp>
      <p:pic>
        <p:nvPicPr>
          <p:cNvPr id="248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3068638"/>
            <a:ext cx="4722812"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3"/>
          <p:cNvSpPr>
            <a:spLocks noGrp="1" noChangeArrowheads="1"/>
          </p:cNvSpPr>
          <p:nvPr>
            <p:ph type="body" idx="4294967295"/>
          </p:nvPr>
        </p:nvSpPr>
        <p:spPr>
          <a:xfrm>
            <a:off x="179512" y="513543"/>
            <a:ext cx="8763000" cy="2089150"/>
          </a:xfrm>
        </p:spPr>
        <p:txBody>
          <a:bodyPr/>
          <a:lstStyle/>
          <a:p>
            <a:r>
              <a:rPr lang="zh-CN" altLang="en-US" dirty="0" smtClean="0"/>
              <a:t>但，太阳表面</a:t>
            </a:r>
            <a:r>
              <a:rPr lang="en-US" altLang="zh-CN" dirty="0" smtClean="0"/>
              <a:t>~20%</a:t>
            </a:r>
            <a:r>
              <a:rPr lang="zh-CN" altLang="en-US" dirty="0" smtClean="0"/>
              <a:t>的面积为</a:t>
            </a:r>
            <a:r>
              <a:rPr lang="zh-CN" altLang="en-US" dirty="0" smtClean="0">
                <a:solidFill>
                  <a:srgbClr val="FFFF00"/>
                </a:solidFill>
              </a:rPr>
              <a:t>冕洞</a:t>
            </a:r>
            <a:r>
              <a:rPr lang="zh-CN" altLang="en-US" dirty="0" smtClean="0"/>
              <a:t>（温度和密度低于周围区域），是（开放）磁场指向外部的大区域，日冕物质自由流向行星际空间，形成</a:t>
            </a:r>
            <a:r>
              <a:rPr lang="zh-CN" altLang="en-US" dirty="0" smtClean="0">
                <a:solidFill>
                  <a:srgbClr val="FFFF00"/>
                </a:solidFill>
              </a:rPr>
              <a:t>太阳风</a:t>
            </a:r>
            <a:r>
              <a:rPr lang="zh-CN" altLang="en-US" dirty="0" smtClean="0"/>
              <a:t>。太阳风粒子约</a:t>
            </a:r>
            <a:r>
              <a:rPr lang="en-US" altLang="zh-CN" dirty="0" smtClean="0"/>
              <a:t>2-5</a:t>
            </a:r>
            <a:r>
              <a:rPr lang="zh-CN" altLang="en-US" dirty="0" smtClean="0"/>
              <a:t>天抵达地球</a:t>
            </a:r>
          </a:p>
        </p:txBody>
      </p:sp>
      <p:pic>
        <p:nvPicPr>
          <p:cNvPr id="2508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630365"/>
            <a:ext cx="3319463"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885" name="Text Box 6"/>
          <p:cNvSpPr txBox="1">
            <a:spLocks noChangeArrowheads="1"/>
          </p:cNvSpPr>
          <p:nvPr/>
        </p:nvSpPr>
        <p:spPr bwMode="auto">
          <a:xfrm>
            <a:off x="323850" y="3461295"/>
            <a:ext cx="504031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b="0" dirty="0"/>
              <a:t>低速太阳风：</a:t>
            </a:r>
            <a:r>
              <a:rPr lang="en-US" altLang="zh-CN" b="0" dirty="0"/>
              <a:t>~</a:t>
            </a:r>
            <a:r>
              <a:rPr lang="en-US" altLang="zh-CN" b="0" dirty="0" smtClean="0"/>
              <a:t>350km/s</a:t>
            </a:r>
            <a:endParaRPr lang="en-US" altLang="zh-CN" b="0" dirty="0"/>
          </a:p>
          <a:p>
            <a:pPr>
              <a:spcBef>
                <a:spcPct val="0"/>
              </a:spcBef>
              <a:buFontTx/>
              <a:buNone/>
            </a:pPr>
            <a:endParaRPr lang="zh-CN" altLang="en-US" b="0" dirty="0"/>
          </a:p>
          <a:p>
            <a:pPr>
              <a:spcBef>
                <a:spcPct val="0"/>
              </a:spcBef>
              <a:buFontTx/>
              <a:buNone/>
            </a:pPr>
            <a:r>
              <a:rPr lang="zh-CN" altLang="en-US" b="0" dirty="0"/>
              <a:t>高速太阳风：</a:t>
            </a:r>
            <a:r>
              <a:rPr lang="en-US" altLang="zh-CN" b="0" dirty="0"/>
              <a:t>~700km/s</a:t>
            </a:r>
            <a:r>
              <a:rPr lang="zh-CN" altLang="en-US" b="0" dirty="0"/>
              <a:t>，源自冕洞</a:t>
            </a:r>
            <a:endParaRPr lang="zh-CN" altLang="en-US" dirty="0"/>
          </a:p>
        </p:txBody>
      </p:sp>
      <p:sp>
        <p:nvSpPr>
          <p:cNvPr id="2" name="文本框 1"/>
          <p:cNvSpPr txBox="1"/>
          <p:nvPr/>
        </p:nvSpPr>
        <p:spPr>
          <a:xfrm>
            <a:off x="6084168" y="5984300"/>
            <a:ext cx="2664296" cy="584775"/>
          </a:xfrm>
          <a:prstGeom prst="rect">
            <a:avLst/>
          </a:prstGeom>
          <a:noFill/>
        </p:spPr>
        <p:txBody>
          <a:bodyPr wrap="square" rtlCol="0">
            <a:spAutoFit/>
          </a:bodyPr>
          <a:lstStyle/>
          <a:p>
            <a:r>
              <a:rPr lang="zh-CN" altLang="en-US" sz="3200" dirty="0" smtClean="0">
                <a:solidFill>
                  <a:srgbClr val="FF0000"/>
                </a:solidFill>
                <a:latin typeface="黑体" panose="02010609060101010101" pitchFamily="49" charset="-122"/>
                <a:ea typeface="黑体" panose="02010609060101010101" pitchFamily="49" charset="-122"/>
              </a:rPr>
              <a:t>极紫外图像</a:t>
            </a:r>
            <a:endParaRPr lang="zh-CN" altLang="en-US" sz="32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ro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338" y="2763673"/>
            <a:ext cx="4217987"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0" name="Rectangle 2"/>
          <p:cNvSpPr>
            <a:spLocks noGrp="1" noChangeArrowheads="1"/>
          </p:cNvSpPr>
          <p:nvPr>
            <p:ph type="title" idx="4294967295"/>
          </p:nvPr>
        </p:nvSpPr>
        <p:spPr/>
        <p:txBody>
          <a:bodyPr/>
          <a:lstStyle/>
          <a:p>
            <a:pPr algn="ctr"/>
            <a:r>
              <a:rPr lang="zh-CN" altLang="en-US" sz="4400" b="0" smtClean="0"/>
              <a:t>太阳黑子</a:t>
            </a:r>
          </a:p>
        </p:txBody>
      </p:sp>
      <p:sp>
        <p:nvSpPr>
          <p:cNvPr id="252931" name="Rectangle 3"/>
          <p:cNvSpPr>
            <a:spLocks noGrp="1" noChangeArrowheads="1"/>
          </p:cNvSpPr>
          <p:nvPr>
            <p:ph type="body" idx="4294967295"/>
          </p:nvPr>
        </p:nvSpPr>
        <p:spPr>
          <a:xfrm>
            <a:off x="179388" y="1125538"/>
            <a:ext cx="8763000" cy="2233612"/>
          </a:xfrm>
        </p:spPr>
        <p:txBody>
          <a:bodyPr/>
          <a:lstStyle/>
          <a:p>
            <a:r>
              <a:rPr lang="zh-CN" altLang="en-US" dirty="0" smtClean="0">
                <a:solidFill>
                  <a:srgbClr val="FFFF00"/>
                </a:solidFill>
              </a:rPr>
              <a:t>太阳黑子</a:t>
            </a:r>
            <a:r>
              <a:rPr lang="zh-CN" altLang="en-US" dirty="0" smtClean="0"/>
              <a:t>是太阳表面（光球层）的物质被磁力线困住的区域。这些物质冷却后，对流不能把它们带回内部，在太阳表面形成冷（暗）的斑点（即磁活动区域）</a:t>
            </a:r>
          </a:p>
        </p:txBody>
      </p:sp>
      <p:pic>
        <p:nvPicPr>
          <p:cNvPr id="252932" name="Picture 4" descr="sunspo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149701"/>
            <a:ext cx="3048000"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3" name="Text Box 5"/>
          <p:cNvSpPr txBox="1">
            <a:spLocks noChangeArrowheads="1"/>
          </p:cNvSpPr>
          <p:nvPr/>
        </p:nvSpPr>
        <p:spPr bwMode="auto">
          <a:xfrm>
            <a:off x="323850" y="6131096"/>
            <a:ext cx="87995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sz="2800" b="0" dirty="0">
                <a:solidFill>
                  <a:srgbClr val="00FF00"/>
                </a:solidFill>
                <a:latin typeface="华文中宋" panose="02010600040101010101" pitchFamily="2" charset="-122"/>
                <a:ea typeface="华文中宋" panose="02010600040101010101" pitchFamily="2" charset="-122"/>
              </a:rPr>
              <a:t>17</a:t>
            </a:r>
            <a:r>
              <a:rPr lang="zh-CN" altLang="en-US" sz="2800" b="0" dirty="0">
                <a:solidFill>
                  <a:srgbClr val="00FF00"/>
                </a:solidFill>
                <a:latin typeface="华文中宋" panose="02010600040101010101" pitchFamily="2" charset="-122"/>
                <a:ea typeface="华文中宋" panose="02010600040101010101" pitchFamily="2" charset="-122"/>
              </a:rPr>
              <a:t>世纪太阳黑子的观测导致</a:t>
            </a:r>
            <a:r>
              <a:rPr lang="zh-CN" altLang="en-US" sz="2800" b="0" dirty="0" smtClean="0">
                <a:solidFill>
                  <a:srgbClr val="00FF00"/>
                </a:solidFill>
                <a:latin typeface="华文中宋" panose="02010600040101010101" pitchFamily="2" charset="-122"/>
                <a:ea typeface="华文中宋" panose="02010600040101010101" pitchFamily="2" charset="-122"/>
              </a:rPr>
              <a:t>太阳</a:t>
            </a:r>
            <a:r>
              <a:rPr lang="en-US" altLang="zh-CN" sz="2800" b="0" dirty="0" smtClean="0">
                <a:solidFill>
                  <a:srgbClr val="00FF00"/>
                </a:solidFill>
                <a:latin typeface="华文中宋" panose="02010600040101010101" pitchFamily="2" charset="-122"/>
                <a:ea typeface="华文中宋" panose="02010600040101010101" pitchFamily="2" charset="-122"/>
              </a:rPr>
              <a:t>【</a:t>
            </a:r>
            <a:r>
              <a:rPr lang="zh-CN" altLang="en-US" sz="2800" b="0" dirty="0" smtClean="0">
                <a:solidFill>
                  <a:srgbClr val="00FF00"/>
                </a:solidFill>
                <a:latin typeface="华文中宋" panose="02010600040101010101" pitchFamily="2" charset="-122"/>
                <a:ea typeface="华文中宋" panose="02010600040101010101" pitchFamily="2" charset="-122"/>
              </a:rPr>
              <a:t>较差</a:t>
            </a:r>
            <a:r>
              <a:rPr lang="en-US" altLang="zh-CN" sz="2800" b="0" dirty="0" smtClean="0">
                <a:solidFill>
                  <a:srgbClr val="00FF00"/>
                </a:solidFill>
                <a:latin typeface="华文中宋" panose="02010600040101010101" pitchFamily="2" charset="-122"/>
                <a:ea typeface="华文中宋" panose="02010600040101010101" pitchFamily="2" charset="-122"/>
              </a:rPr>
              <a:t>】</a:t>
            </a:r>
            <a:r>
              <a:rPr lang="zh-CN" altLang="en-US" sz="2800" b="0" dirty="0" smtClean="0">
                <a:solidFill>
                  <a:srgbClr val="00FF00"/>
                </a:solidFill>
                <a:latin typeface="华文中宋" panose="02010600040101010101" pitchFamily="2" charset="-122"/>
                <a:ea typeface="华文中宋" panose="02010600040101010101" pitchFamily="2" charset="-122"/>
              </a:rPr>
              <a:t>自转</a:t>
            </a:r>
            <a:r>
              <a:rPr lang="zh-CN" altLang="en-US" sz="2800" b="0" dirty="0">
                <a:solidFill>
                  <a:srgbClr val="00FF00"/>
                </a:solidFill>
                <a:latin typeface="华文中宋" panose="02010600040101010101" pitchFamily="2" charset="-122"/>
                <a:ea typeface="华文中宋" panose="02010600040101010101" pitchFamily="2" charset="-122"/>
              </a:rPr>
              <a:t>的发现</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NU_2003">
  <a:themeElements>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_2003">
      <a:majorFont>
        <a:latin typeface="Arial Narrow"/>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lnDef>
  </a:objectDefaults>
  <a:extraClrSchemeLst>
    <a:extraClrScheme>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Designs\ANU_2003.pot</Template>
  <TotalTime>14402</TotalTime>
  <Words>4271</Words>
  <Application>Microsoft Office PowerPoint</Application>
  <PresentationFormat>全屏显示(4:3)</PresentationFormat>
  <Paragraphs>501</Paragraphs>
  <Slides>113</Slides>
  <Notes>108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113</vt:i4>
      </vt:variant>
    </vt:vector>
  </HeadingPairs>
  <TitlesOfParts>
    <vt:vector size="125" baseType="lpstr">
      <vt:lpstr>黑体</vt:lpstr>
      <vt:lpstr>华文行楷</vt:lpstr>
      <vt:lpstr>华文中宋</vt:lpstr>
      <vt:lpstr>宋体</vt:lpstr>
      <vt:lpstr>Arial</vt:lpstr>
      <vt:lpstr>Arial Narrow</vt:lpstr>
      <vt:lpstr>Times</vt:lpstr>
      <vt:lpstr>Times New Roman</vt:lpstr>
      <vt:lpstr>Wingdings</vt:lpstr>
      <vt:lpstr>ANU_2003</vt:lpstr>
      <vt:lpstr>Equation</vt:lpstr>
      <vt:lpstr>公式</vt:lpstr>
      <vt:lpstr>天文学导论（III）恒星</vt:lpstr>
      <vt:lpstr>天文学导论</vt:lpstr>
      <vt:lpstr>本讲内容</vt:lpstr>
      <vt:lpstr>教材学习</vt:lpstr>
      <vt:lpstr>学习目标</vt:lpstr>
      <vt:lpstr>PowerPoint 演示文稿</vt:lpstr>
      <vt:lpstr>1、恒星的距离、亮度与光度</vt:lpstr>
      <vt:lpstr>PowerPoint 演示文稿</vt:lpstr>
      <vt:lpstr>恒星的距离</vt:lpstr>
      <vt:lpstr>PowerPoint 演示文稿</vt:lpstr>
      <vt:lpstr>比邻星的距离</vt:lpstr>
      <vt:lpstr>恒星的[视]亮度</vt:lpstr>
      <vt:lpstr>PowerPoint 演示文稿</vt:lpstr>
      <vt:lpstr>常见天体的视星等</vt:lpstr>
      <vt:lpstr>PowerPoint 演示文稿</vt:lpstr>
      <vt:lpstr>辐射的距离平方反比定律</vt:lpstr>
      <vt:lpstr>恒星的光度</vt:lpstr>
      <vt:lpstr>PowerPoint 演示文稿</vt:lpstr>
      <vt:lpstr>光度常用绝对星等表示</vt:lpstr>
      <vt:lpstr>2、恒星的温度、大小与化学成分</vt:lpstr>
      <vt:lpstr>维恩位移定律测恒星表面温度</vt:lpstr>
      <vt:lpstr>PowerPoint 演示文稿</vt:lpstr>
      <vt:lpstr>色指数 Color Index</vt:lpstr>
      <vt:lpstr>恒星的光谱不是平滑连续的黑体谱</vt:lpstr>
      <vt:lpstr>PowerPoint 演示文稿</vt:lpstr>
      <vt:lpstr>斯-玻定律确定恒星的半径</vt:lpstr>
      <vt:lpstr>PowerPoint 演示文稿</vt:lpstr>
      <vt:lpstr>红超巨星参宿四的半径 </vt:lpstr>
      <vt:lpstr>恒星依据表面温度分类</vt:lpstr>
      <vt:lpstr>PowerPoint 演示文稿</vt:lpstr>
      <vt:lpstr>PowerPoint 演示文稿</vt:lpstr>
      <vt:lpstr>3、双星与恒星质量的测量</vt:lpstr>
      <vt:lpstr>双星的分类</vt:lpstr>
      <vt:lpstr>PowerPoint 演示文稿</vt:lpstr>
      <vt:lpstr>食双星</vt:lpstr>
      <vt:lpstr>分光双星</vt:lpstr>
      <vt:lpstr>天体测量双星</vt:lpstr>
      <vt:lpstr>双星的轨道特征</vt:lpstr>
      <vt:lpstr>双星的质量比</vt:lpstr>
      <vt:lpstr>多普勒位移的比值给出恒星的速度比</vt:lpstr>
      <vt:lpstr>双星的总质量</vt:lpstr>
      <vt:lpstr>由总质量与质量比可确定每个恒星的质量</vt:lpstr>
      <vt:lpstr>测量轨道特征方法</vt:lpstr>
      <vt:lpstr>例子：食双星的观测数据</vt:lpstr>
      <vt:lpstr>例子：食双星的观测数据</vt:lpstr>
      <vt:lpstr>例子：食双星的质量</vt:lpstr>
      <vt:lpstr>恒星的质量范围</vt:lpstr>
      <vt:lpstr>4、赫-罗图</vt:lpstr>
      <vt:lpstr>PowerPoint 演示文稿</vt:lpstr>
      <vt:lpstr>主序（main sequence, MS）恒星</vt:lpstr>
      <vt:lpstr>用主序恒星测距离</vt:lpstr>
      <vt:lpstr>MS恒星的关系</vt:lpstr>
      <vt:lpstr>主序恒星的性质主要由质量决定</vt:lpstr>
      <vt:lpstr>HR图的主序序列是关于恒星质量的序列</vt:lpstr>
      <vt:lpstr>质量几乎决定一切!</vt:lpstr>
      <vt:lpstr>恒星的光度级</vt:lpstr>
      <vt:lpstr>PowerPoint 演示文稿</vt:lpstr>
      <vt:lpstr>红超巨星参宿四的半径 </vt:lpstr>
      <vt:lpstr>5、星团  Star Clusters</vt:lpstr>
      <vt:lpstr>PowerPoint 演示文稿</vt:lpstr>
      <vt:lpstr>星团的特征</vt:lpstr>
      <vt:lpstr>疏散星团</vt:lpstr>
      <vt:lpstr>最著名的疏散星团：昴星团（M45）</vt:lpstr>
      <vt:lpstr>球状星团</vt:lpstr>
      <vt:lpstr>球状星团M3</vt:lpstr>
      <vt:lpstr>6、太阳的结构</vt:lpstr>
      <vt:lpstr>太阳作为天文学的标准</vt:lpstr>
      <vt:lpstr>太阳的结构由平衡决定</vt:lpstr>
      <vt:lpstr>太阳的内部结构</vt:lpstr>
      <vt:lpstr>7、太阳的能源来自热核聚变</vt:lpstr>
      <vt:lpstr>PowerPoint 演示文稿</vt:lpstr>
      <vt:lpstr>太阳的能源</vt:lpstr>
      <vt:lpstr>太阳的主序寿命</vt:lpstr>
      <vt:lpstr>电排斥力是核聚变的障碍</vt:lpstr>
      <vt:lpstr>太阳的能量只能在其核心产生</vt:lpstr>
      <vt:lpstr>PowerPoint 演示文稿</vt:lpstr>
      <vt:lpstr>太阳核心产生的能量必须转移到太阳表面</vt:lpstr>
      <vt:lpstr>辐射转移</vt:lpstr>
      <vt:lpstr>辐射区  [温度1.5千万K-10万K]</vt:lpstr>
      <vt:lpstr>对流区</vt:lpstr>
      <vt:lpstr>阳光的年龄仅有~8.3分钟？</vt:lpstr>
      <vt:lpstr>阳光有多老？</vt:lpstr>
      <vt:lpstr>8、太阳的内部</vt:lpstr>
      <vt:lpstr>太阳中微子问题</vt:lpstr>
      <vt:lpstr>早期的中微子探测器未能识别μ子中微子</vt:lpstr>
      <vt:lpstr>中微子探测器</vt:lpstr>
      <vt:lpstr>太阳振荡</vt:lpstr>
      <vt:lpstr>由太阳振荡了解太阳内部</vt:lpstr>
      <vt:lpstr>9、太阳大气</vt:lpstr>
      <vt:lpstr>光球层（发光的球体）：太阳的可视表面</vt:lpstr>
      <vt:lpstr>日面米粒组织</vt:lpstr>
      <vt:lpstr>日面米粒组织的成因</vt:lpstr>
      <vt:lpstr>太阳光谱</vt:lpstr>
      <vt:lpstr>太阳外层大气：色球层</vt:lpstr>
      <vt:lpstr>PowerPoint 演示文稿</vt:lpstr>
      <vt:lpstr>太阳外层大气：日冕</vt:lpstr>
      <vt:lpstr>太阳活动源自磁场</vt:lpstr>
      <vt:lpstr>PowerPoint 演示文稿</vt:lpstr>
      <vt:lpstr>太阳黑子</vt:lpstr>
      <vt:lpstr>太阳黑子的亮度是光球层其它区域亮度的~1/3</vt:lpstr>
      <vt:lpstr>太阳黑子群</vt:lpstr>
      <vt:lpstr>一个黑子的极高分辨率图像</vt:lpstr>
      <vt:lpstr>PowerPoint 演示文稿</vt:lpstr>
      <vt:lpstr>太阳黑子周 </vt:lpstr>
      <vt:lpstr>太阳黑子分布的蝴蝶图</vt:lpstr>
      <vt:lpstr>太阳具有22年的磁周期</vt:lpstr>
      <vt:lpstr>黑子周期并不具有严格的周期</vt:lpstr>
      <vt:lpstr>PowerPoint 演示文稿</vt:lpstr>
      <vt:lpstr>PowerPoint 演示文稿</vt:lpstr>
      <vt:lpstr>PowerPoint 演示文稿</vt:lpstr>
      <vt:lpstr>PowerPoint 演示文稿</vt:lpstr>
      <vt:lpstr>太阳活动对地球的影响</vt:lpstr>
      <vt:lpstr>【新进展】“帕克” “触摸太阳”</vt:lpstr>
    </vt:vector>
  </TitlesOfParts>
  <Company>THCA-Tsinghua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L10_sun</dc:title>
  <dc:creator>Youhong Zhang</dc:creator>
  <cp:lastModifiedBy>zhangyh</cp:lastModifiedBy>
  <cp:revision>797</cp:revision>
  <cp:lastPrinted>2003-02-26T04:55:41Z</cp:lastPrinted>
  <dcterms:created xsi:type="dcterms:W3CDTF">2000-08-31T04:58:12Z</dcterms:created>
  <dcterms:modified xsi:type="dcterms:W3CDTF">2019-04-08T08:44:20Z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90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C:\My Documents\ANU Teaching\ASTR1001\web</vt:lpwstr>
  </property>
</Properties>
</file>